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</p:sldMasterIdLst>
  <p:notesMasterIdLst>
    <p:notesMasterId r:id="rId45"/>
  </p:notesMasterIdLst>
  <p:sldIdLst>
    <p:sldId id="257" r:id="rId3"/>
    <p:sldId id="384" r:id="rId4"/>
    <p:sldId id="385" r:id="rId5"/>
    <p:sldId id="436" r:id="rId6"/>
    <p:sldId id="423" r:id="rId7"/>
    <p:sldId id="351" r:id="rId8"/>
    <p:sldId id="388" r:id="rId9"/>
    <p:sldId id="424" r:id="rId10"/>
    <p:sldId id="433" r:id="rId11"/>
    <p:sldId id="387" r:id="rId12"/>
    <p:sldId id="393" r:id="rId13"/>
    <p:sldId id="396" r:id="rId14"/>
    <p:sldId id="442" r:id="rId15"/>
    <p:sldId id="400" r:id="rId16"/>
    <p:sldId id="403" r:id="rId17"/>
    <p:sldId id="404" r:id="rId18"/>
    <p:sldId id="405" r:id="rId19"/>
    <p:sldId id="406" r:id="rId20"/>
    <p:sldId id="409" r:id="rId21"/>
    <p:sldId id="426" r:id="rId22"/>
    <p:sldId id="427" r:id="rId23"/>
    <p:sldId id="428" r:id="rId24"/>
    <p:sldId id="437" r:id="rId25"/>
    <p:sldId id="430" r:id="rId26"/>
    <p:sldId id="438" r:id="rId27"/>
    <p:sldId id="413" r:id="rId28"/>
    <p:sldId id="414" r:id="rId29"/>
    <p:sldId id="415" r:id="rId30"/>
    <p:sldId id="416" r:id="rId31"/>
    <p:sldId id="417" r:id="rId32"/>
    <p:sldId id="419" r:id="rId33"/>
    <p:sldId id="421" r:id="rId34"/>
    <p:sldId id="357" r:id="rId35"/>
    <p:sldId id="260" r:id="rId36"/>
    <p:sldId id="441" r:id="rId37"/>
    <p:sldId id="259" r:id="rId38"/>
    <p:sldId id="378" r:id="rId39"/>
    <p:sldId id="439" r:id="rId40"/>
    <p:sldId id="440" r:id="rId41"/>
    <p:sldId id="343" r:id="rId42"/>
    <p:sldId id="434" r:id="rId43"/>
    <p:sldId id="350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6" autoAdjust="0"/>
    <p:restoredTop sz="79941" autoAdjust="0"/>
  </p:normalViewPr>
  <p:slideViewPr>
    <p:cSldViewPr>
      <p:cViewPr varScale="1">
        <p:scale>
          <a:sx n="59" d="100"/>
          <a:sy n="59" d="100"/>
        </p:scale>
        <p:origin x="2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DAC7AB-EB75-4EB0-9F5D-E4FE24E78B41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5A0782-E94D-4013-AC25-40A360787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4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632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16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5A0782-E94D-4013-AC25-40A360787C0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7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E367A9-5D45-4C5E-902F-68FBABDF07F1}" type="slidenum">
              <a:rPr lang="en-US" altLang="en-US" smtClean="0">
                <a:latin typeface="Calibri" panose="020F0502020204030204" pitchFamily="34" charset="0"/>
              </a:rPr>
              <a:pPr/>
              <a:t>38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15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BBD73C-D0E0-4897-9166-32EFAED42618}" type="slidenum">
              <a:rPr lang="en-US" altLang="en-US" smtClean="0">
                <a:latin typeface="Calibri" panose="020F0502020204030204" pitchFamily="34" charset="0"/>
              </a:rPr>
              <a:pPr/>
              <a:t>39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810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1D9DB-B436-4D12-9F87-6EAEB2940D8E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11035-48C6-4676-8C43-4BC9453C9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9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D667F-57F9-4FDA-AC76-D43E232BB780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ADC69-2749-43C7-B9A3-A128A96CB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3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4D765-48C0-45CD-960E-C698B440A826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FA618-91FE-4D0F-AA03-200E539FE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83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A2B4C-E4FE-5944-A47E-F9794B68CE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7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DEAB-2AEE-1540-A1FD-C5321EF9AE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77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08A4-1F3E-DC4B-B556-5EDEF79449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11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C0AEC-D9B6-DB43-BF1C-9D486371E1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8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78F0D-7934-CD42-945E-724E26DC10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06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2B255-DDB5-084C-8976-B8E18FAE55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77DB1-DF76-AA45-96C8-E3CA9EF2F9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07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33C96-F2D2-7647-A494-252C41CFE7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4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5CFB5-5342-4AC5-87F0-77C10218F00A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579EF-E1DE-4A5D-B6A9-94B4672F6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62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BB5C-0E86-4647-8D6A-767546348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38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4596-719F-C744-8883-13E092FA4A2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7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CC51-227C-5644-B73E-0D35356719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1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21D29-333B-4720-8DEE-9F7B0AB277F6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850C5-6FAF-4937-83B5-C305C2BF4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0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234E1-08D1-4825-B037-791A6CBD8579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3B3C9-6A14-4693-920F-C5BC37080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F8C35-A2DA-45C8-8572-F03BE3C0660C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C85D6-1BA3-428E-9A21-C86AE0C30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5AF0-01EF-4EB5-8842-2EEBF0EF9D6A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90B8A-CA15-4FB2-90AE-EDD2F25C5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5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05537-A200-4CA1-8B39-3F41844505F2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9DBA7-53E3-4186-B47D-DF360A3CE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8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14E9E-F081-403F-81C7-8D4AA8BEF096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2BEA-364C-47E9-9755-AD2A610C6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6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76899-0F4D-4F21-B5BB-61B203315C46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779CE-F4CF-487B-B7F0-F441321DD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4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0D0DA7-DB94-4066-AD02-01F9D5F1589F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95C788-7254-499D-905A-C3FC92602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 eaLnBrk="0" hangingPunct="0">
              <a:defRPr/>
            </a:pPr>
            <a:fld id="{545C5D21-082E-E641-A5E8-199CB7C1CBFD}" type="slidenum">
              <a:rPr lang="en-US">
                <a:solidFill>
                  <a:srgbClr val="FFFFFF"/>
                </a:solidFill>
                <a:latin typeface="Times New Roman" charset="0"/>
                <a:cs typeface="+mn-cs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902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find/astro-ph/1/au:+Moscibrodzka_M/0/1/0/all/0/1" TargetMode="External"/><Relationship Id="rId13" Type="http://schemas.openxmlformats.org/officeDocument/2006/relationships/hyperlink" Target="file:///C:\loeb\Images\New\shanghai_final.mov" TargetMode="External"/><Relationship Id="rId3" Type="http://schemas.microsoft.com/office/2007/relationships/media" Target="file://localhost/Users/aviloeb/Documents/Powerpoint/Movies/ne_v2.mov" TargetMode="External"/><Relationship Id="rId7" Type="http://schemas.openxmlformats.org/officeDocument/2006/relationships/slideLayout" Target="../slideLayouts/slideLayout13.xml"/><Relationship Id="rId12" Type="http://schemas.openxmlformats.org/officeDocument/2006/relationships/hyperlink" Target="file:///C:\loeb\Images\New\ne_v2.mov" TargetMode="External"/><Relationship Id="rId2" Type="http://schemas.openxmlformats.org/officeDocument/2006/relationships/video" Target="file://localhost/Users/aviloeb/Documents/Powerpoint/Movies/incl.mov" TargetMode="External"/><Relationship Id="rId16" Type="http://schemas.openxmlformats.org/officeDocument/2006/relationships/image" Target="../media/image20.png"/><Relationship Id="rId1" Type="http://schemas.microsoft.com/office/2007/relationships/media" Target="file://localhost/Users/aviloeb/Documents/Powerpoint/Movies/incl.mov" TargetMode="External"/><Relationship Id="rId6" Type="http://schemas.openxmlformats.org/officeDocument/2006/relationships/video" Target="../media/media4.mov"/><Relationship Id="rId11" Type="http://schemas.openxmlformats.org/officeDocument/2006/relationships/hyperlink" Target="file:///C:\loeb\Images\New\incl.mov" TargetMode="External"/><Relationship Id="rId5" Type="http://schemas.microsoft.com/office/2007/relationships/media" Target="../media/media4.mov"/><Relationship Id="rId15" Type="http://schemas.openxmlformats.org/officeDocument/2006/relationships/image" Target="../media/image19.png"/><Relationship Id="rId10" Type="http://schemas.openxmlformats.org/officeDocument/2006/relationships/hyperlink" Target="http://arxiv.org/find/astro-ph/1/au:+Leung_P/0/1/0/all/0/1" TargetMode="External"/><Relationship Id="rId4" Type="http://schemas.openxmlformats.org/officeDocument/2006/relationships/video" Target="file://localhost/Users/aviloeb/Documents/Powerpoint/Movies/ne_v2.mov" TargetMode="External"/><Relationship Id="rId9" Type="http://schemas.openxmlformats.org/officeDocument/2006/relationships/hyperlink" Target="http://arxiv.org/find/astro-ph/1/au:+Shiokawa_H/0/1/0/all/0/1" TargetMode="External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228600" y="4953000"/>
            <a:ext cx="48815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3200" b="1" i="1" dirty="0">
                <a:solidFill>
                  <a:srgbClr val="FFFF00"/>
                </a:solidFill>
                <a:latin typeface="Times New Roman" pitchFamily="18" charset="0"/>
              </a:rPr>
              <a:t>Kocsis Bence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hu-HU" sz="32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i="1" dirty="0" smtClean="0">
                <a:solidFill>
                  <a:srgbClr val="FFFFFF"/>
                </a:solidFill>
                <a:latin typeface="Times New Roman" pitchFamily="18" charset="0"/>
              </a:rPr>
              <a:t>ELTE </a:t>
            </a:r>
            <a:r>
              <a:rPr lang="en-US" i="1" dirty="0" err="1" smtClean="0">
                <a:solidFill>
                  <a:srgbClr val="FFFFFF"/>
                </a:solidFill>
                <a:latin typeface="Times New Roman" pitchFamily="18" charset="0"/>
              </a:rPr>
              <a:t>Atomfizikai</a:t>
            </a:r>
            <a:r>
              <a:rPr lang="en-US" i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  <a:latin typeface="Times New Roman" pitchFamily="18" charset="0"/>
              </a:rPr>
              <a:t>Tsz</a:t>
            </a:r>
            <a:r>
              <a:rPr lang="en-US" i="1" dirty="0" smtClean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i="1" dirty="0" smtClean="0">
                <a:solidFill>
                  <a:srgbClr val="FFFFFF"/>
                </a:solidFill>
                <a:latin typeface="Times New Roman" pitchFamily="18" charset="0"/>
              </a:rPr>
              <a:t>ERC Starting Grant </a:t>
            </a:r>
            <a:r>
              <a:rPr lang="en-US" i="1" dirty="0" err="1" smtClean="0">
                <a:solidFill>
                  <a:srgbClr val="FFFFFF"/>
                </a:solidFill>
                <a:latin typeface="Times New Roman" pitchFamily="18" charset="0"/>
              </a:rPr>
              <a:t>csoportvezet</a:t>
            </a:r>
            <a:r>
              <a:rPr lang="hu-HU" i="1" dirty="0" smtClean="0">
                <a:solidFill>
                  <a:srgbClr val="FFFFFF"/>
                </a:solidFill>
                <a:latin typeface="Times New Roman" pitchFamily="18" charset="0"/>
              </a:rPr>
              <a:t>ő</a:t>
            </a:r>
            <a:endParaRPr lang="en-US" i="1" dirty="0" smtClean="0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i="1" dirty="0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i="1" dirty="0" smtClean="0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</a:rPr>
              <a:t>Thanks to </a:t>
            </a:r>
            <a:r>
              <a:rPr lang="en-US" dirty="0" err="1" smtClean="0">
                <a:solidFill>
                  <a:srgbClr val="FFFFFF"/>
                </a:solidFill>
                <a:latin typeface="Times New Roman" pitchFamily="18" charset="0"/>
              </a:rPr>
              <a:t>Avi</a:t>
            </a:r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</a:rPr>
              <a:t> Loeb for many slides!</a:t>
            </a:r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AutoShape 6" descr="Pictur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95400"/>
            <a:ext cx="4892194" cy="4843272"/>
          </a:xfrm>
          <a:prstGeom prst="rect">
            <a:avLst/>
          </a:prstGeom>
          <a:scene3d>
            <a:camera prst="orthographicFront">
              <a:rot lat="0" lon="0" rev="19014000"/>
            </a:camera>
            <a:lightRig rig="threePt" dir="t"/>
          </a:scene3d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57200" y="-609600"/>
            <a:ext cx="8305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Szupermassz</a:t>
            </a:r>
            <a:r>
              <a:rPr lang="hu-H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ív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lyukak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Text Box 2"/>
          <p:cNvSpPr txBox="1">
            <a:spLocks noChangeArrowheads="1"/>
          </p:cNvSpPr>
          <p:nvPr/>
        </p:nvSpPr>
        <p:spPr bwMode="auto">
          <a:xfrm>
            <a:off x="1765300" y="228600"/>
            <a:ext cx="5257800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Fekete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lyuk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fizika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1123331" name="Rectangle 3"/>
          <p:cNvSpPr>
            <a:spLocks noChangeArrowheads="1"/>
          </p:cNvSpPr>
          <p:nvPr/>
        </p:nvSpPr>
        <p:spPr bwMode="auto">
          <a:xfrm>
            <a:off x="457200" y="1389062"/>
            <a:ext cx="81534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Gáz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akkréció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elmélete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: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                                                               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akkréciós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korong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kiáramlás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jetek</a:t>
            </a:r>
            <a:endParaRPr lang="en-US" sz="2800" dirty="0" smtClean="0">
              <a:solidFill>
                <a:srgbClr val="FFFFFF"/>
              </a:solidFill>
              <a:latin typeface="Times New Roman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4400" b="1" dirty="0" smtClean="0">
              <a:solidFill>
                <a:srgbClr val="FFFFFF"/>
              </a:solidFill>
              <a:latin typeface="Edwardian Script ITC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Általános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relativitiáselmélet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ellenőrzése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: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                                          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erős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gravitációs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tér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horizont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letézése</a:t>
            </a:r>
            <a:endParaRPr lang="en-US" sz="4400" b="1" dirty="0" smtClean="0">
              <a:solidFill>
                <a:srgbClr val="FFFFFF"/>
              </a:solidFill>
              <a:latin typeface="Edwardian Script ITC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4400" b="1" dirty="0" smtClean="0">
                <a:solidFill>
                  <a:srgbClr val="FFFFFF"/>
                </a:solidFill>
                <a:latin typeface="+mn-lt"/>
                <a:cs typeface="+mn-cs"/>
              </a:rPr>
              <a:t> 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Kvantum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effektusok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a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horizont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körül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(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tűzfal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?)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dirty="0">
                <a:solidFill>
                  <a:srgbClr val="FFFFFF"/>
                </a:solidFill>
                <a:latin typeface="+mn-lt"/>
                <a:cs typeface="+mn-cs"/>
              </a:rPr>
              <a:t>	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Általános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relativitáselmélet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érvénytelen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a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szingularitásnál</a:t>
            </a:r>
            <a:endParaRPr lang="en-US" sz="4400" b="1" dirty="0">
              <a:solidFill>
                <a:srgbClr val="FFFFFF"/>
              </a:solidFill>
              <a:latin typeface="Edwardian Script ITC" charset="0"/>
              <a:cs typeface="+mn-cs"/>
            </a:endParaRPr>
          </a:p>
        </p:txBody>
      </p:sp>
      <p:pic>
        <p:nvPicPr>
          <p:cNvPr id="26629" name="Picture 4" descr="The image “file:///C:/Documents%20and%20Settings/loeb/Application%20Data/SSH/temp/Fig1.pn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 r="35709" b="10161"/>
          <a:stretch>
            <a:fillRect/>
          </a:stretch>
        </p:blipFill>
        <p:spPr bwMode="auto">
          <a:xfrm>
            <a:off x="7467600" y="4267200"/>
            <a:ext cx="1656805" cy="154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023100" y="1524000"/>
          <a:ext cx="1905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Image" r:id="rId4" imgW="4259949" imgH="2324301" progId="">
                  <p:embed/>
                </p:oleObj>
              </mc:Choice>
              <mc:Fallback>
                <p:oleObj name="Image" r:id="rId4" imgW="4259949" imgH="232430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3100" y="1524000"/>
                        <a:ext cx="19050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17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690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5100"/>
            <a:ext cx="8382000" cy="381000"/>
          </a:xfrm>
        </p:spPr>
        <p:txBody>
          <a:bodyPr/>
          <a:lstStyle/>
          <a:p>
            <a:r>
              <a:rPr lang="en-US" b="1" i="1" dirty="0" err="1"/>
              <a:t>SgrA</a:t>
            </a:r>
            <a:r>
              <a:rPr lang="en-US" b="1" i="1" dirty="0"/>
              <a:t>* </a:t>
            </a:r>
            <a:r>
              <a:rPr lang="en-US" b="1" i="1" dirty="0" smtClean="0"/>
              <a:t>a </a:t>
            </a:r>
            <a:r>
              <a:rPr lang="en-US" b="1" i="1" dirty="0" err="1" smtClean="0"/>
              <a:t>legnagyobb</a:t>
            </a:r>
            <a:r>
              <a:rPr lang="en-US" b="1" i="1" dirty="0" smtClean="0"/>
              <a:t> </a:t>
            </a:r>
            <a:br>
              <a:rPr lang="en-US" b="1" i="1" dirty="0" smtClean="0"/>
            </a:br>
            <a:r>
              <a:rPr lang="en-US" b="1" i="1" dirty="0" err="1" smtClean="0"/>
              <a:t>fekete</a:t>
            </a:r>
            <a:r>
              <a:rPr lang="en-US" b="1" i="1" dirty="0" smtClean="0"/>
              <a:t> </a:t>
            </a:r>
            <a:r>
              <a:rPr lang="en-US" b="1" i="1" dirty="0" err="1" smtClean="0"/>
              <a:t>lyuk</a:t>
            </a:r>
            <a:r>
              <a:rPr lang="en-US" b="1" i="1" dirty="0" smtClean="0"/>
              <a:t> </a:t>
            </a:r>
            <a:r>
              <a:rPr lang="en-US" b="1" i="1" dirty="0" err="1" smtClean="0"/>
              <a:t>az</a:t>
            </a:r>
            <a:r>
              <a:rPr lang="en-US" b="1" i="1" dirty="0" smtClean="0"/>
              <a:t> </a:t>
            </a:r>
            <a:r>
              <a:rPr lang="en-US" b="1" i="1" dirty="0" err="1" smtClean="0"/>
              <a:t>égen</a:t>
            </a:r>
            <a:endParaRPr lang="en-US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667000" y="5029200"/>
            <a:ext cx="4703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n-US" sz="2000" dirty="0" smtClean="0"/>
              <a:t> [4 </a:t>
            </a:r>
            <a:r>
              <a:rPr lang="en-US" sz="2000" dirty="0" err="1" smtClean="0"/>
              <a:t>millió</a:t>
            </a:r>
            <a:r>
              <a:rPr lang="en-US" sz="2000" dirty="0" smtClean="0"/>
              <a:t> </a:t>
            </a:r>
            <a:r>
              <a:rPr lang="en-US" sz="2000" dirty="0" err="1" smtClean="0"/>
              <a:t>naptömeg</a:t>
            </a:r>
            <a:r>
              <a:rPr lang="en-US" sz="2000" baseline="-25000" dirty="0" smtClean="0"/>
              <a:t> </a:t>
            </a:r>
            <a:r>
              <a:rPr lang="en-US" sz="2000" dirty="0">
                <a:solidFill>
                  <a:srgbClr val="FFFFFF"/>
                </a:solidFill>
              </a:rPr>
              <a:t>@ </a:t>
            </a:r>
            <a:r>
              <a:rPr lang="en-US" sz="2000" dirty="0" smtClean="0">
                <a:solidFill>
                  <a:srgbClr val="FFFFFF"/>
                </a:solidFill>
              </a:rPr>
              <a:t>26,000 </a:t>
            </a:r>
            <a:r>
              <a:rPr lang="en-US" sz="2000" dirty="0" err="1" smtClean="0">
                <a:solidFill>
                  <a:srgbClr val="FFFFFF"/>
                </a:solidFill>
              </a:rPr>
              <a:t>lyr</a:t>
            </a:r>
            <a:r>
              <a:rPr lang="en-US" sz="2000" dirty="0" smtClean="0">
                <a:solidFill>
                  <a:srgbClr val="FFFFFF"/>
                </a:solidFill>
              </a:rPr>
              <a:t>]</a:t>
            </a:r>
            <a:endParaRPr lang="en-US" sz="2000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1243142" name="Rectangle 6"/>
          <p:cNvSpPr>
            <a:spLocks noChangeArrowheads="1"/>
          </p:cNvSpPr>
          <p:nvPr/>
        </p:nvSpPr>
        <p:spPr bwMode="auto">
          <a:xfrm>
            <a:off x="533400" y="0"/>
            <a:ext cx="944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hu-HU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Hőfolt keringése egy nem forgó fekete lyuk körül</a:t>
            </a: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charset="0"/>
              <a:cs typeface="+mn-cs"/>
            </a:endParaRPr>
          </a:p>
        </p:txBody>
      </p:sp>
      <p:pic>
        <p:nvPicPr>
          <p:cNvPr id="2" name="a0_hal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1589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3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1243142" name="Rectangle 6"/>
          <p:cNvSpPr>
            <a:spLocks noChangeArrowheads="1"/>
          </p:cNvSpPr>
          <p:nvPr/>
        </p:nvSpPr>
        <p:spPr bwMode="auto">
          <a:xfrm>
            <a:off x="533400" y="0"/>
            <a:ext cx="944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hu-HU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Hőfolt keringése egy forgó fekete lyuk körül</a:t>
            </a: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charset="0"/>
              <a:cs typeface="+mn-cs"/>
            </a:endParaRPr>
          </a:p>
        </p:txBody>
      </p:sp>
      <p:pic>
        <p:nvPicPr>
          <p:cNvPr id="3" name="a095_hal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 u="sng" dirty="0" err="1" smtClean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Numerikus</a:t>
            </a:r>
            <a:r>
              <a:rPr lang="en-US" sz="4000" b="1" i="1" u="sng" dirty="0" smtClean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u="sng" dirty="0" err="1" smtClean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szimulációk</a:t>
            </a:r>
            <a:r>
              <a:rPr lang="en-US" sz="4000" b="1" i="1" u="sng" dirty="0" smtClean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u="sng" dirty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(GRMHD)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57200" y="6221413"/>
            <a:ext cx="822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C. </a:t>
            </a:r>
            <a:r>
              <a:rPr lang="en-US" sz="2400" b="1" i="1" dirty="0" err="1">
                <a:solidFill>
                  <a:srgbClr val="FFFFFF"/>
                </a:solidFill>
                <a:latin typeface="Times New Roman" charset="0"/>
                <a:cs typeface="+mn-cs"/>
              </a:rPr>
              <a:t>Gammie</a:t>
            </a:r>
            <a:r>
              <a:rPr lang="en-US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J. </a:t>
            </a:r>
            <a:r>
              <a:rPr lang="en-US" sz="2000" b="1" i="1" dirty="0" err="1">
                <a:solidFill>
                  <a:srgbClr val="FFFFFF"/>
                </a:solidFill>
                <a:latin typeface="Times New Roman" charset="0"/>
                <a:cs typeface="+mn-cs"/>
              </a:rPr>
              <a:t>Dolence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, M.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  <a:hlinkClick r:id="rId8"/>
              </a:rPr>
              <a:t> Moscibrodzka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  <a:hlinkClick r:id="rId9"/>
              </a:rPr>
              <a:t>H. Shiokawa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  <a:hlinkClick r:id="rId10"/>
              </a:rPr>
              <a:t>P. Leung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  (2009)</a:t>
            </a:r>
          </a:p>
        </p:txBody>
      </p:sp>
      <p:sp useBgFill="1">
        <p:nvSpPr>
          <p:cNvPr id="45060" name="AutoShape 6">
            <a:hlinkClick r:id="rId11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8382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 useBgFill="1">
        <p:nvSpPr>
          <p:cNvPr id="45061" name="AutoShape 7">
            <a:hlinkClick r:id="rId12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6602413" y="2438400"/>
            <a:ext cx="2084387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 useBgFill="1">
        <p:nvSpPr>
          <p:cNvPr id="45062" name="AutoShape 8">
            <a:hlinkClick r:id="rId13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36576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7315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>
                <a:solidFill>
                  <a:srgbClr val="66FFFF"/>
                </a:solidFill>
                <a:latin typeface="Times New Roman" charset="0"/>
                <a:cs typeface="+mn-cs"/>
              </a:rPr>
              <a:t>setup</a:t>
            </a:r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4267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66FFFF"/>
                </a:solidFill>
                <a:latin typeface="Times New Roman" charset="0"/>
                <a:cs typeface="+mn-cs"/>
              </a:rPr>
              <a:t>image</a:t>
            </a:r>
          </a:p>
        </p:txBody>
      </p:sp>
      <p:sp>
        <p:nvSpPr>
          <p:cNvPr id="45065" name="Text Box 11"/>
          <p:cNvSpPr txBox="1">
            <a:spLocks noChangeArrowheads="1"/>
          </p:cNvSpPr>
          <p:nvPr/>
        </p:nvSpPr>
        <p:spPr bwMode="auto">
          <a:xfrm>
            <a:off x="1219200" y="4495800"/>
            <a:ext cx="14747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err="1" smtClean="0">
                <a:solidFill>
                  <a:srgbClr val="66FFFF"/>
                </a:solidFill>
                <a:latin typeface="Times New Roman" charset="0"/>
                <a:cs typeface="+mn-cs"/>
              </a:rPr>
              <a:t>inklináció</a:t>
            </a:r>
            <a:endParaRPr lang="en-US" b="1" i="1" dirty="0">
              <a:solidFill>
                <a:srgbClr val="66FFFF"/>
              </a:solidFill>
              <a:latin typeface="Times New Roman" charset="0"/>
              <a:cs typeface="+mn-cs"/>
            </a:endParaRPr>
          </a:p>
        </p:txBody>
      </p:sp>
      <p:pic>
        <p:nvPicPr>
          <p:cNvPr id="45066" name="Picture 10" descr="/Users/aviloeb/Documents/Powerpoint/Movies/incl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57200" y="1676400"/>
            <a:ext cx="25654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/Users/aviloeb/Documents/Powerpoint/Movies/ne_v2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248400" y="1346200"/>
            <a:ext cx="28956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nghai_final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75370" y="1278866"/>
            <a:ext cx="3448847" cy="486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5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00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5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6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4000" b="1" i="1" dirty="0"/>
              <a:t>Very Long Baseline Interferometry (VLBI) </a:t>
            </a:r>
            <a:r>
              <a:rPr lang="en-US" sz="4000" b="1" i="1" dirty="0" err="1" smtClean="0"/>
              <a:t>szub</a:t>
            </a:r>
            <a:r>
              <a:rPr lang="en-US" sz="4000" b="1" i="1" dirty="0"/>
              <a:t>-</a:t>
            </a:r>
            <a:r>
              <a:rPr lang="en-US" sz="4000" b="1" i="1" dirty="0" smtClean="0"/>
              <a:t>mm </a:t>
            </a:r>
            <a:r>
              <a:rPr lang="en-US" sz="4000" b="1" i="1" dirty="0" err="1" smtClean="0"/>
              <a:t>hullámhosszon</a:t>
            </a:r>
            <a:endParaRPr lang="en-US" sz="4000" b="1" i="1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 t="23523"/>
          <a:stretch>
            <a:fillRect/>
          </a:stretch>
        </p:blipFill>
        <p:spPr bwMode="auto">
          <a:xfrm>
            <a:off x="4564063" y="2401888"/>
            <a:ext cx="4579937" cy="4532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 t="23448" r="725"/>
          <a:stretch>
            <a:fillRect/>
          </a:stretch>
        </p:blipFill>
        <p:spPr bwMode="auto">
          <a:xfrm>
            <a:off x="0" y="2401888"/>
            <a:ext cx="4564063" cy="4554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371600"/>
            <a:ext cx="3894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Föld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méretű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antenna</a:t>
            </a:r>
          </a:p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μas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x (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 /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0.9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mm)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524000"/>
            <a:ext cx="433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FFFFFF"/>
                </a:solidFill>
              </a:rPr>
              <a:t>Sgr</a:t>
            </a:r>
            <a:r>
              <a:rPr lang="en-US" sz="2000" dirty="0" smtClean="0">
                <a:solidFill>
                  <a:srgbClr val="FFFFFF"/>
                </a:solidFill>
              </a:rPr>
              <a:t> A</a:t>
            </a:r>
            <a:r>
              <a:rPr lang="en-US" sz="2000" dirty="0">
                <a:solidFill>
                  <a:srgbClr val="FFFFFF"/>
                </a:solidFill>
              </a:rPr>
              <a:t>*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n-US" sz="2000" dirty="0" smtClean="0"/>
              <a:t> [4x10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 </a:t>
            </a:r>
            <a:r>
              <a:rPr lang="en-US" sz="2000" dirty="0" err="1"/>
              <a:t>M</a:t>
            </a:r>
            <a:r>
              <a:rPr lang="en-US" sz="2000" baseline="-25000" dirty="0" err="1"/>
              <a:t>sun</a:t>
            </a:r>
            <a:r>
              <a:rPr lang="en-US" sz="2000" baseline="-25000" dirty="0"/>
              <a:t> </a:t>
            </a:r>
            <a:r>
              <a:rPr lang="en-US" sz="2000" dirty="0">
                <a:solidFill>
                  <a:srgbClr val="FFFFFF"/>
                </a:solidFill>
              </a:rPr>
              <a:t>@ </a:t>
            </a:r>
            <a:r>
              <a:rPr lang="en-US" sz="2000" dirty="0" smtClean="0">
                <a:solidFill>
                  <a:srgbClr val="FFFFFF"/>
                </a:solidFill>
              </a:rPr>
              <a:t>26k </a:t>
            </a:r>
            <a:r>
              <a:rPr lang="en-US" sz="2000" dirty="0" err="1" smtClean="0">
                <a:solidFill>
                  <a:srgbClr val="FFFFFF"/>
                </a:solidFill>
              </a:rPr>
              <a:t>lyr</a:t>
            </a:r>
            <a:r>
              <a:rPr lang="en-US" sz="2000" dirty="0" smtClean="0">
                <a:solidFill>
                  <a:srgbClr val="FFFFFF"/>
                </a:solidFill>
              </a:rPr>
              <a:t>]</a:t>
            </a:r>
            <a:endParaRPr lang="en-US" sz="2000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4000" b="1" i="1" dirty="0"/>
              <a:t>Very Long Baseline Interferometry (VLBI) </a:t>
            </a:r>
            <a:r>
              <a:rPr lang="en-US" sz="4000" b="1" i="1" dirty="0" err="1"/>
              <a:t>szub</a:t>
            </a:r>
            <a:r>
              <a:rPr lang="en-US" sz="4000" b="1" i="1" dirty="0"/>
              <a:t>-mm </a:t>
            </a:r>
            <a:r>
              <a:rPr lang="en-US" sz="4000" b="1" i="1" dirty="0" err="1"/>
              <a:t>hullámhosszon</a:t>
            </a:r>
            <a:endParaRPr lang="en-US" sz="4000" b="1" i="1" dirty="0"/>
          </a:p>
        </p:txBody>
      </p:sp>
      <p:pic>
        <p:nvPicPr>
          <p:cNvPr id="1196037" name="Picture 5"/>
          <p:cNvPicPr>
            <a:picLocks noChangeAspect="1" noChangeArrowheads="1"/>
          </p:cNvPicPr>
          <p:nvPr/>
        </p:nvPicPr>
        <p:blipFill>
          <a:blip r:embed="rId2"/>
          <a:srcRect l="18407" t="17439" r="19168" b="35065"/>
          <a:stretch>
            <a:fillRect/>
          </a:stretch>
        </p:blipFill>
        <p:spPr bwMode="auto">
          <a:xfrm>
            <a:off x="1828800" y="1981200"/>
            <a:ext cx="49530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94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olarimetric_Imaging_Slid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400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Michael Johnson, et al. (2015)</a:t>
            </a:r>
            <a:endParaRPr lang="en-US" b="1" i="1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dirty="0" smtClean="0"/>
              <a:t>Event Horizon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8" y="0"/>
            <a:ext cx="8825752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129"/>
            <a:ext cx="7772400" cy="647700"/>
          </a:xfrm>
        </p:spPr>
        <p:txBody>
          <a:bodyPr/>
          <a:lstStyle/>
          <a:p>
            <a:r>
              <a:rPr lang="en-US" sz="4000"/>
              <a:t>M87</a:t>
            </a:r>
          </a:p>
        </p:txBody>
      </p:sp>
      <p:sp>
        <p:nvSpPr>
          <p:cNvPr id="1076230" name="Text Box 6"/>
          <p:cNvSpPr txBox="1">
            <a:spLocks noChangeArrowheads="1"/>
          </p:cNvSpPr>
          <p:nvPr/>
        </p:nvSpPr>
        <p:spPr bwMode="auto">
          <a:xfrm>
            <a:off x="3810000" y="838200"/>
            <a:ext cx="5715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1400-szor </a:t>
            </a:r>
            <a:r>
              <a:rPr lang="en-US" sz="2400" b="1" i="1" dirty="0" err="1" smtClean="0">
                <a:solidFill>
                  <a:srgbClr val="CCCCFF"/>
                </a:solidFill>
                <a:latin typeface="Times New Roman" charset="0"/>
                <a:cs typeface="+mn-cs"/>
              </a:rPr>
              <a:t>nagyobb</a:t>
            </a:r>
            <a:r>
              <a:rPr lang="en-US" sz="24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 </a:t>
            </a:r>
            <a:r>
              <a:rPr lang="en-US" sz="2400" b="1" i="1" dirty="0" err="1" smtClean="0">
                <a:solidFill>
                  <a:srgbClr val="CCCCFF"/>
                </a:solidFill>
                <a:latin typeface="Times New Roman" charset="0"/>
                <a:cs typeface="+mn-cs"/>
              </a:rPr>
              <a:t>tömegű</a:t>
            </a:r>
            <a:r>
              <a:rPr lang="en-US" sz="20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 mint </a:t>
            </a:r>
            <a:r>
              <a:rPr lang="en-US" sz="2000" b="1" i="1" dirty="0" err="1" smtClean="0">
                <a:solidFill>
                  <a:srgbClr val="CCCCFF"/>
                </a:solidFill>
                <a:latin typeface="Times New Roman" charset="0"/>
                <a:cs typeface="+mn-cs"/>
              </a:rPr>
              <a:t>SgrA</a:t>
            </a:r>
            <a:r>
              <a:rPr lang="en-US" sz="20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*</a:t>
            </a:r>
            <a:endParaRPr lang="en-US" sz="2000" b="1" i="1" dirty="0">
              <a:solidFill>
                <a:srgbClr val="CCCCFF"/>
              </a:solidFill>
              <a:latin typeface="Times New Roman" charset="0"/>
              <a:cs typeface="+mn-cs"/>
            </a:endParaRPr>
          </a:p>
        </p:txBody>
      </p:sp>
      <p:sp>
        <p:nvSpPr>
          <p:cNvPr id="1076232" name="Text Box 8"/>
          <p:cNvSpPr txBox="1">
            <a:spLocks noChangeArrowheads="1"/>
          </p:cNvSpPr>
          <p:nvPr/>
        </p:nvSpPr>
        <p:spPr bwMode="auto">
          <a:xfrm>
            <a:off x="3505200" y="1524000"/>
            <a:ext cx="541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de 2000-szer </a:t>
            </a:r>
            <a:r>
              <a:rPr lang="en-US" sz="2400" b="1" i="1" dirty="0" err="1" smtClean="0">
                <a:solidFill>
                  <a:srgbClr val="CCCCFF"/>
                </a:solidFill>
                <a:latin typeface="Times New Roman" charset="0"/>
                <a:cs typeface="+mn-cs"/>
              </a:rPr>
              <a:t>messzebb</a:t>
            </a:r>
            <a:endParaRPr lang="en-US" sz="2400" b="1" i="1" dirty="0">
              <a:solidFill>
                <a:srgbClr val="CCCCFF"/>
              </a:solidFill>
              <a:latin typeface="Times New Roman" charset="0"/>
              <a:cs typeface="+mn-cs"/>
            </a:endParaRPr>
          </a:p>
        </p:txBody>
      </p:sp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2"/>
          <a:srcRect l="4712" t="11118" r="11136" b="8388"/>
          <a:stretch>
            <a:fillRect/>
          </a:stretch>
        </p:blipFill>
        <p:spPr bwMode="auto">
          <a:xfrm>
            <a:off x="1447800" y="2354263"/>
            <a:ext cx="6380163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895350"/>
            <a:ext cx="3251200" cy="4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7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30" grpId="0"/>
      <p:bldP spid="10762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727075"/>
            <a:ext cx="8342313" cy="445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0050" y="5181600"/>
            <a:ext cx="874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Egy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elmélet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jóslatainak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kidolgozásához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jobban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megéri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pacifistának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lenni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.</a:t>
            </a:r>
            <a:endParaRPr lang="en-US" sz="2800" b="1" i="1" dirty="0">
              <a:solidFill>
                <a:srgbClr val="00005C">
                  <a:lumMod val="10000"/>
                  <a:lumOff val="90000"/>
                </a:srgbClr>
              </a:solidFill>
              <a:latin typeface="Times New Roman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100 </a:t>
            </a:r>
            <a:r>
              <a:rPr lang="en-US" sz="36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évvel</a:t>
            </a:r>
            <a:r>
              <a:rPr lang="en-US" sz="36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36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ezelőtt</a:t>
            </a:r>
            <a:r>
              <a:rPr lang="en-US" sz="36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…</a:t>
            </a:r>
            <a:endParaRPr lang="en-US" sz="3600" b="1" i="1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34129"/>
            <a:ext cx="9144000" cy="5423871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64782" cy="11430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II.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mikrolencsézés</a:t>
            </a:r>
            <a:endParaRPr lang="en-US" sz="3600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4129"/>
            <a:ext cx="5943600" cy="545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4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34129"/>
            <a:ext cx="9144000" cy="5423871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64782" cy="1143000"/>
          </a:xfrm>
        </p:spPr>
        <p:txBody>
          <a:bodyPr/>
          <a:lstStyle/>
          <a:p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–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mikrolencsézés</a:t>
            </a:r>
            <a:endParaRPr lang="en-US" sz="3600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4129"/>
            <a:ext cx="5943600" cy="545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81" y="1740888"/>
            <a:ext cx="4070580" cy="41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6693" y="6219313"/>
            <a:ext cx="21990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Fekete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lyuk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tömege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2849290" y="3674542"/>
            <a:ext cx="35973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Emissziós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régió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mérete</a:t>
            </a:r>
            <a:r>
              <a:rPr lang="en-US" dirty="0" smtClean="0">
                <a:solidFill>
                  <a:srgbClr val="C00000"/>
                </a:solidFill>
              </a:rPr>
              <a:t> [</a:t>
            </a:r>
            <a:r>
              <a:rPr lang="en-US" dirty="0" err="1" smtClean="0">
                <a:solidFill>
                  <a:srgbClr val="C00000"/>
                </a:solidFill>
              </a:rPr>
              <a:t>fénynap</a:t>
            </a:r>
            <a:r>
              <a:rPr lang="en-US" dirty="0" smtClean="0">
                <a:solidFill>
                  <a:srgbClr val="C00000"/>
                </a:solidFill>
              </a:rPr>
              <a:t>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8645205">
            <a:off x="7276095" y="479344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theory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858000" y="3429000"/>
            <a:ext cx="2057400" cy="22098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26089" y="1434129"/>
            <a:ext cx="275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Jimenez-Vicente+ (2012)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exolab.caltech.edu/images/research/tran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2" y="3730088"/>
            <a:ext cx="4182978" cy="28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6172200" cy="11430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csillagtranzit</a:t>
            </a:r>
            <a:endParaRPr lang="en-US" sz="3600" dirty="0"/>
          </a:p>
        </p:txBody>
      </p:sp>
      <p:cxnSp>
        <p:nvCxnSpPr>
          <p:cNvPr id="6" name="Straight Arrow Connector 5"/>
          <p:cNvCxnSpPr>
            <a:stCxn id="7" idx="2"/>
          </p:cNvCxnSpPr>
          <p:nvPr/>
        </p:nvCxnSpPr>
        <p:spPr>
          <a:xfrm flipH="1">
            <a:off x="2286000" y="2671465"/>
            <a:ext cx="114300" cy="1062335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2209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Gázkorong</a:t>
            </a:r>
            <a:r>
              <a:rPr lang="en-US" sz="2400" dirty="0" smtClean="0"/>
              <a:t> a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r>
              <a:rPr lang="en-US" sz="2400" dirty="0" smtClean="0"/>
              <a:t> </a:t>
            </a:r>
            <a:r>
              <a:rPr lang="en-US" sz="2400" dirty="0" err="1" smtClean="0"/>
              <a:t>kürül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2057400"/>
            <a:ext cx="48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Szerencsés</a:t>
            </a:r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egybeesés</a:t>
            </a:r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sz="24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3"/>
                </a:solidFill>
              </a:rPr>
              <a:t>Sűrű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csillaghalmaz</a:t>
            </a:r>
            <a:r>
              <a:rPr lang="en-US" sz="2400" dirty="0" smtClean="0">
                <a:solidFill>
                  <a:schemeClr val="accent3"/>
                </a:solidFill>
              </a:rPr>
              <a:t> a </a:t>
            </a:r>
            <a:r>
              <a:rPr lang="en-US" sz="2400" dirty="0" err="1" smtClean="0">
                <a:solidFill>
                  <a:schemeClr val="accent3"/>
                </a:solidFill>
              </a:rPr>
              <a:t>szuper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masszív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fekete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lyuk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kürül</a:t>
            </a:r>
            <a:endParaRPr lang="en-US" sz="24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3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A </a:t>
            </a:r>
            <a:r>
              <a:rPr lang="en-US" sz="2400" dirty="0" err="1" smtClean="0">
                <a:solidFill>
                  <a:schemeClr val="accent3"/>
                </a:solidFill>
              </a:rPr>
              <a:t>szupermasszív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fekete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lyuk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mérete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összemérhető</a:t>
            </a:r>
            <a:r>
              <a:rPr lang="en-US" sz="2400" dirty="0" smtClean="0">
                <a:solidFill>
                  <a:schemeClr val="accent3"/>
                </a:solidFill>
              </a:rPr>
              <a:t> a </a:t>
            </a:r>
            <a:r>
              <a:rPr lang="en-US" sz="2400" dirty="0" err="1" smtClean="0">
                <a:solidFill>
                  <a:schemeClr val="accent3"/>
                </a:solidFill>
              </a:rPr>
              <a:t>csillagok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méretével</a:t>
            </a:r>
            <a:endParaRPr lang="en-US" sz="2400" baseline="-25000" dirty="0">
              <a:solidFill>
                <a:schemeClr val="accent3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5800" y="3352800"/>
            <a:ext cx="457200" cy="1096834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" y="2895600"/>
            <a:ext cx="110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Csillag</a:t>
            </a:r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20734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6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exolab.caltech.edu/images/research/tran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2" y="3730088"/>
            <a:ext cx="4182978" cy="28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6172200" cy="11430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csillagtranzit</a:t>
            </a:r>
            <a:endParaRPr lang="en-US" sz="3600" dirty="0"/>
          </a:p>
        </p:txBody>
      </p:sp>
      <p:cxnSp>
        <p:nvCxnSpPr>
          <p:cNvPr id="6" name="Straight Arrow Connector 5"/>
          <p:cNvCxnSpPr>
            <a:stCxn id="7" idx="2"/>
          </p:cNvCxnSpPr>
          <p:nvPr/>
        </p:nvCxnSpPr>
        <p:spPr>
          <a:xfrm flipH="1">
            <a:off x="2286000" y="2671465"/>
            <a:ext cx="114300" cy="1062335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2209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Gázkorong</a:t>
            </a:r>
            <a:r>
              <a:rPr lang="en-US" sz="2400" dirty="0" smtClean="0"/>
              <a:t> a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r>
              <a:rPr lang="en-US" sz="2400" dirty="0" smtClean="0"/>
              <a:t> </a:t>
            </a:r>
            <a:r>
              <a:rPr lang="en-US" sz="2400" dirty="0" err="1" smtClean="0"/>
              <a:t>kürül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2057400"/>
            <a:ext cx="48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Szerencsés</a:t>
            </a:r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egybeesés</a:t>
            </a:r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sz="24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3"/>
                </a:solidFill>
              </a:rPr>
              <a:t>Sűrű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csillaghalmaz</a:t>
            </a:r>
            <a:r>
              <a:rPr lang="en-US" sz="2400" dirty="0" smtClean="0">
                <a:solidFill>
                  <a:schemeClr val="accent3"/>
                </a:solidFill>
              </a:rPr>
              <a:t> a </a:t>
            </a:r>
            <a:r>
              <a:rPr lang="en-US" sz="2400" dirty="0" err="1" smtClean="0">
                <a:solidFill>
                  <a:schemeClr val="accent3"/>
                </a:solidFill>
              </a:rPr>
              <a:t>szuper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masszív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fekete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lyuk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kürül</a:t>
            </a:r>
            <a:endParaRPr lang="en-US" sz="24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3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A </a:t>
            </a:r>
            <a:r>
              <a:rPr lang="en-US" sz="2400" dirty="0" err="1" smtClean="0">
                <a:solidFill>
                  <a:schemeClr val="accent3"/>
                </a:solidFill>
              </a:rPr>
              <a:t>szupermasszív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fekete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lyuk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mérete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összemérhető</a:t>
            </a:r>
            <a:r>
              <a:rPr lang="en-US" sz="2400" dirty="0" smtClean="0">
                <a:solidFill>
                  <a:schemeClr val="accent3"/>
                </a:solidFill>
              </a:rPr>
              <a:t> a </a:t>
            </a:r>
            <a:r>
              <a:rPr lang="en-US" sz="2400" dirty="0" err="1" smtClean="0">
                <a:solidFill>
                  <a:schemeClr val="accent3"/>
                </a:solidFill>
              </a:rPr>
              <a:t>csillagok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méretével</a:t>
            </a:r>
            <a:endParaRPr lang="en-US" sz="2400" baseline="-25000" dirty="0">
              <a:solidFill>
                <a:schemeClr val="accent3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5800" y="3352800"/>
            <a:ext cx="457200" cy="1096834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" y="2895600"/>
            <a:ext cx="110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Csillag</a:t>
            </a:r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20734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76800" y="5105378"/>
            <a:ext cx="3850178" cy="173380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Jóslat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tranzithossz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óra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hetek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valószínűség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Tranzitmélység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–3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1</a:t>
            </a:r>
          </a:p>
          <a:p>
            <a:endParaRPr lang="en-US" sz="20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Bence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Beky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Bence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Kocsis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(2013)</a:t>
            </a:r>
            <a:endParaRPr lang="en-US" sz="2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6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– </a:t>
            </a:r>
            <a:b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csillagtranzit</a:t>
            </a:r>
            <a:endParaRPr lang="en-US" dirty="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" y="6553200"/>
            <a:ext cx="3809999" cy="3048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6038" tIns="46038" rIns="46038" bIns="46038" anchor="ctr"/>
          <a:lstStyle/>
          <a:p>
            <a:pPr algn="r" eaLnBrk="0" hangingPunct="0">
              <a:defRPr/>
            </a:pPr>
            <a:endParaRPr kumimoji="1" lang="hu-HU" sz="1600" b="1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81000" y="6491288"/>
            <a:ext cx="536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  <a:latin typeface="Garamond" pitchFamily="18" charset="0"/>
              </a:rPr>
              <a:t>Bence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Garamond" pitchFamily="18" charset="0"/>
              </a:rPr>
              <a:t>Beky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and </a:t>
            </a:r>
            <a:r>
              <a:rPr lang="en-US" sz="1800" dirty="0" err="1" smtClean="0">
                <a:solidFill>
                  <a:schemeClr val="bg1"/>
                </a:solidFill>
                <a:latin typeface="Garamond" pitchFamily="18" charset="0"/>
              </a:rPr>
              <a:t>Bence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Garamond" pitchFamily="18" charset="0"/>
              </a:rPr>
              <a:t>Kocsis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(2013)</a:t>
            </a:r>
            <a:endParaRPr lang="en-US" sz="1800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153400" cy="43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611868"/>
            <a:ext cx="178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Főágú</a:t>
            </a:r>
            <a:r>
              <a:rPr lang="en-US" dirty="0" smtClean="0">
                <a:solidFill>
                  <a:srgbClr val="FF0000"/>
                </a:solidFill>
              </a:rPr>
              <a:t> O </a:t>
            </a:r>
            <a:r>
              <a:rPr lang="en-US" dirty="0" err="1" smtClean="0">
                <a:solidFill>
                  <a:srgbClr val="FF0000"/>
                </a:solidFill>
              </a:rPr>
              <a:t>csillag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5243" y="1611868"/>
            <a:ext cx="1364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Vörös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óriás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4522" y="2748406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-281103" y="4723576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Röntgen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Elektromágneses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megfigyelhetők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876800"/>
            <a:ext cx="8229600" cy="1249363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FF6600"/>
                </a:solidFill>
              </a:rPr>
              <a:t>Diszk</a:t>
            </a:r>
            <a:r>
              <a:rPr lang="en-US" sz="2800" dirty="0" smtClean="0">
                <a:solidFill>
                  <a:srgbClr val="FF6600"/>
                </a:solidFill>
              </a:rPr>
              <a:t>: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UV/</a:t>
            </a:r>
            <a:r>
              <a:rPr lang="en-US" sz="2800" dirty="0" err="1" smtClean="0"/>
              <a:t>optikai</a:t>
            </a:r>
            <a:r>
              <a:rPr lang="en-US" sz="2800" dirty="0" smtClean="0"/>
              <a:t>/IR, </a:t>
            </a:r>
            <a:r>
              <a:rPr lang="en-US" sz="2800" dirty="0" err="1" smtClean="0">
                <a:solidFill>
                  <a:srgbClr val="FF6600"/>
                </a:solidFill>
              </a:rPr>
              <a:t>Korona</a:t>
            </a:r>
            <a:r>
              <a:rPr lang="en-US" sz="2800" dirty="0" smtClean="0"/>
              <a:t>: </a:t>
            </a:r>
            <a:r>
              <a:rPr lang="en-US" sz="2800" dirty="0" err="1" smtClean="0"/>
              <a:t>röntgen</a:t>
            </a:r>
            <a:endParaRPr lang="en-US" sz="2800" dirty="0" smtClean="0"/>
          </a:p>
          <a:p>
            <a:r>
              <a:rPr lang="en-US" sz="2800" dirty="0">
                <a:solidFill>
                  <a:srgbClr val="FF6600"/>
                </a:solidFill>
              </a:rPr>
              <a:t>Jet:</a:t>
            </a:r>
            <a:r>
              <a:rPr lang="en-US" sz="2800" dirty="0"/>
              <a:t> </a:t>
            </a:r>
            <a:r>
              <a:rPr lang="en-US" sz="2800" dirty="0" err="1" smtClean="0"/>
              <a:t>rádió</a:t>
            </a:r>
            <a:r>
              <a:rPr lang="en-US" sz="2800" dirty="0" smtClean="0"/>
              <a:t>, </a:t>
            </a:r>
            <a:r>
              <a:rPr lang="en-US" sz="2800" dirty="0" err="1" smtClean="0"/>
              <a:t>röntgen</a:t>
            </a:r>
            <a:endParaRPr lang="en-US" sz="2800" dirty="0" smtClean="0"/>
          </a:p>
          <a:p>
            <a:r>
              <a:rPr lang="en-US" sz="2800" dirty="0" err="1" smtClean="0">
                <a:solidFill>
                  <a:srgbClr val="FF6600"/>
                </a:solidFill>
              </a:rPr>
              <a:t>Felhő</a:t>
            </a:r>
            <a:r>
              <a:rPr lang="en-US" sz="2800" dirty="0" smtClean="0">
                <a:solidFill>
                  <a:srgbClr val="FF6600"/>
                </a:solidFill>
              </a:rPr>
              <a:t>:</a:t>
            </a:r>
            <a:r>
              <a:rPr lang="en-US" sz="2800" dirty="0" smtClean="0"/>
              <a:t> </a:t>
            </a:r>
            <a:r>
              <a:rPr lang="en-US" sz="2800" dirty="0" err="1" smtClean="0"/>
              <a:t>széles</a:t>
            </a:r>
            <a:r>
              <a:rPr lang="en-US" sz="2800" dirty="0" smtClean="0"/>
              <a:t> </a:t>
            </a:r>
            <a:r>
              <a:rPr lang="en-US" sz="2800" dirty="0" err="1" smtClean="0"/>
              <a:t>és</a:t>
            </a:r>
            <a:r>
              <a:rPr lang="en-US" sz="2800" dirty="0" smtClean="0"/>
              <a:t> </a:t>
            </a:r>
            <a:r>
              <a:rPr lang="en-US" sz="2800" dirty="0" err="1" smtClean="0"/>
              <a:t>vékony</a:t>
            </a:r>
            <a:r>
              <a:rPr lang="en-US" sz="2800" dirty="0" smtClean="0"/>
              <a:t> </a:t>
            </a:r>
            <a:r>
              <a:rPr lang="en-US" sz="2800" dirty="0" err="1" smtClean="0"/>
              <a:t>vonalak</a:t>
            </a:r>
            <a:endParaRPr lang="en-US" sz="2800" dirty="0"/>
          </a:p>
        </p:txBody>
      </p:sp>
      <p:pic>
        <p:nvPicPr>
          <p:cNvPr id="1026" name="Picture 2" descr="http://www.popsci.com/sites/popsci.com/files/styles/medium_1x_/public/import/2013/images/2013/02/PIA16695_ip.jpg?itok=dp3PAE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4232"/>
            <a:ext cx="5791200" cy="325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gn_up_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11" y="4100426"/>
            <a:ext cx="2495779" cy="27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9698" t="23531" r="13637" b="8824"/>
          <a:stretch>
            <a:fillRect/>
          </a:stretch>
        </p:blipFill>
        <p:spPr bwMode="auto">
          <a:xfrm>
            <a:off x="1219200" y="990600"/>
            <a:ext cx="670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76400" y="152400"/>
            <a:ext cx="579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Fekete</a:t>
            </a:r>
            <a:r>
              <a:rPr lang="en-US" sz="24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4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lyuk</a:t>
            </a:r>
            <a:r>
              <a:rPr lang="en-US" sz="24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4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kettősök</a:t>
            </a:r>
            <a:r>
              <a:rPr lang="en-US" sz="24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a </a:t>
            </a:r>
            <a:r>
              <a:rPr lang="en-US" sz="24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galaxisütközéseknél</a:t>
            </a:r>
            <a:endParaRPr lang="en-US" sz="2400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952500"/>
          </a:xfrm>
        </p:spPr>
        <p:txBody>
          <a:bodyPr/>
          <a:lstStyle/>
          <a:p>
            <a:pPr algn="just"/>
            <a:r>
              <a:rPr lang="en-US" sz="3200" b="1" i="1" dirty="0" err="1" smtClean="0"/>
              <a:t>Aktív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galaxismag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kettős</a:t>
            </a:r>
            <a:r>
              <a:rPr lang="en-US" sz="3200" b="1" i="1" dirty="0" smtClean="0"/>
              <a:t>: </a:t>
            </a:r>
            <a:r>
              <a:rPr lang="en-US" sz="3200" b="1" i="1" dirty="0"/>
              <a:t>1-10kpc </a:t>
            </a:r>
            <a:r>
              <a:rPr lang="en-US" sz="3200" b="1" i="1" dirty="0" err="1" smtClean="0"/>
              <a:t>szeparáció</a:t>
            </a:r>
            <a:r>
              <a:rPr lang="en-US" sz="3200" b="1" i="1" dirty="0" smtClean="0"/>
              <a:t> (z</a:t>
            </a:r>
            <a:r>
              <a:rPr lang="en-US" sz="3200" b="1" i="1" dirty="0"/>
              <a:t>&lt;</a:t>
            </a:r>
            <a:r>
              <a:rPr lang="en-US" sz="3200" b="1" i="1" dirty="0" smtClean="0"/>
              <a:t>0.3 </a:t>
            </a:r>
            <a:r>
              <a:rPr lang="en-US" sz="3200" b="1" i="1" dirty="0" err="1" smtClean="0"/>
              <a:t>vöröseltolódásnál</a:t>
            </a:r>
            <a:r>
              <a:rPr lang="en-US" sz="3200" b="1" i="1" dirty="0" smtClean="0"/>
              <a:t>)</a:t>
            </a:r>
            <a:endParaRPr lang="en-US" sz="3200" b="1" i="1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1181100"/>
            <a:ext cx="7226300" cy="512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733800" y="6477000"/>
            <a:ext cx="2438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Shen et al. (2011)</a:t>
            </a:r>
          </a:p>
        </p:txBody>
      </p:sp>
    </p:spTree>
    <p:extLst>
      <p:ext uri="{BB962C8B-B14F-4D97-AF65-F5344CB8AC3E}">
        <p14:creationId xmlns:p14="http://schemas.microsoft.com/office/powerpoint/2010/main" val="23660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b="1" i="1" dirty="0" smtClean="0"/>
              <a:t>SMBH </a:t>
            </a:r>
            <a:r>
              <a:rPr lang="en-US" sz="2800" b="1" i="1" dirty="0" err="1" smtClean="0"/>
              <a:t>kettős</a:t>
            </a:r>
            <a:r>
              <a:rPr lang="en-US" sz="2800" b="1" i="1" dirty="0" smtClean="0"/>
              <a:t> </a:t>
            </a:r>
            <a:r>
              <a:rPr lang="en-US" sz="2800" b="1" i="1" dirty="0" err="1"/>
              <a:t>r</a:t>
            </a:r>
            <a:r>
              <a:rPr lang="en-US" sz="2800" b="1" i="1" dirty="0" err="1" smtClean="0"/>
              <a:t>öntgen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képe</a:t>
            </a:r>
            <a:r>
              <a:rPr lang="en-US" sz="2800" b="1" i="1" dirty="0" smtClean="0"/>
              <a:t> NGC 6240-ben</a:t>
            </a:r>
            <a:endParaRPr lang="en-US" dirty="0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477000" y="6324600"/>
            <a:ext cx="2362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Komossa et al. 2002</a:t>
            </a: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134938" y="2957513"/>
            <a:ext cx="0" cy="1919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V="1">
            <a:off x="134938" y="12192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57200" y="5715000"/>
            <a:ext cx="1066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z=0.025</a:t>
            </a: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/>
          <a:srcRect l="6061" t="23529" r="6061" b="23346"/>
          <a:stretch>
            <a:fillRect/>
          </a:stretch>
        </p:blipFill>
        <p:spPr bwMode="auto">
          <a:xfrm>
            <a:off x="304800" y="1066800"/>
            <a:ext cx="8839200" cy="4129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2620963"/>
            <a:ext cx="6381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rgbClr val="FFFFFF"/>
                </a:solidFill>
                <a:latin typeface="Times New Roman" charset="0"/>
                <a:cs typeface="+mn-cs"/>
              </a:rPr>
              <a:t>10kpc</a:t>
            </a: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3"/>
          <a:srcRect l="38235" t="41966" r="44118" b="44556"/>
          <a:stretch>
            <a:fillRect/>
          </a:stretch>
        </p:blipFill>
        <p:spPr bwMode="auto">
          <a:xfrm>
            <a:off x="5257800" y="4968875"/>
            <a:ext cx="137160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50" name="Line 10"/>
          <p:cNvSpPr>
            <a:spLocks noChangeShapeType="1"/>
          </p:cNvSpPr>
          <p:nvPr/>
        </p:nvSpPr>
        <p:spPr bwMode="auto">
          <a:xfrm flipV="1">
            <a:off x="5486400" y="2957513"/>
            <a:ext cx="990600" cy="2452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V="1">
            <a:off x="6324600" y="3352800"/>
            <a:ext cx="533400" cy="236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5257800" y="5195888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48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/>
          <a:srcRect r="18057" b="46518"/>
          <a:stretch>
            <a:fillRect/>
          </a:stretch>
        </p:blipFill>
        <p:spPr bwMode="auto">
          <a:xfrm>
            <a:off x="0" y="609600"/>
            <a:ext cx="9144000" cy="527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514600" y="179705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3C 75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914400" y="242888"/>
            <a:ext cx="30480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Röntgen</a:t>
            </a: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klaszter</a:t>
            </a: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 </a:t>
            </a:r>
            <a:r>
              <a:rPr lang="en-US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Abell</a:t>
            </a: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400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6324600" y="495300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NGC 1128</a:t>
            </a:r>
          </a:p>
        </p:txBody>
      </p:sp>
    </p:spTree>
    <p:extLst>
      <p:ext uri="{BB962C8B-B14F-4D97-AF65-F5344CB8AC3E}">
        <p14:creationId xmlns:p14="http://schemas.microsoft.com/office/powerpoint/2010/main" val="274123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590800" y="5953125"/>
            <a:ext cx="44672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FFFFFF"/>
                </a:solidFill>
                <a:latin typeface="Times New Roman" charset="0"/>
                <a:cs typeface="+mn-cs"/>
              </a:rPr>
              <a:t>Broderick, Loeb, &amp; Narayan 2008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/>
          <a:srcRect l="4288" t="9862" b="33437"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429000" y="2200149"/>
                <a:ext cx="956480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2200149"/>
                <a:ext cx="956480" cy="5204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005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sz="3600" b="1" i="1" dirty="0"/>
              <a:t>0402+379 (Rodriguez et al. 2006-9)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5785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 smtClean="0"/>
              <a:t>Projektált</a:t>
            </a:r>
            <a:r>
              <a:rPr lang="en-US" dirty="0" smtClean="0"/>
              <a:t> </a:t>
            </a:r>
            <a:r>
              <a:rPr lang="en-US" dirty="0" err="1" smtClean="0"/>
              <a:t>szeparáció</a:t>
            </a:r>
            <a:r>
              <a:rPr lang="en-US" dirty="0" smtClean="0"/>
              <a:t>: </a:t>
            </a:r>
            <a:r>
              <a:rPr lang="en-US" dirty="0"/>
              <a:t>7.3 pc,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Becsült</a:t>
            </a:r>
            <a:r>
              <a:rPr lang="en-US" dirty="0" smtClean="0"/>
              <a:t> </a:t>
            </a:r>
            <a:r>
              <a:rPr lang="en-US" dirty="0" err="1" smtClean="0"/>
              <a:t>össztömeg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/>
          <a:srcRect l="17548" t="13867" r="16251" b="35593"/>
          <a:stretch>
            <a:fillRect/>
          </a:stretch>
        </p:blipFill>
        <p:spPr bwMode="auto">
          <a:xfrm>
            <a:off x="304800" y="838200"/>
            <a:ext cx="3124200" cy="329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/>
          <a:srcRect l="17297" t="14716" r="11716" b="26733"/>
          <a:stretch>
            <a:fillRect/>
          </a:stretch>
        </p:blipFill>
        <p:spPr bwMode="auto">
          <a:xfrm>
            <a:off x="3705225" y="838200"/>
            <a:ext cx="5334000" cy="481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914400" y="4419600"/>
            <a:ext cx="1905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VLBI at 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+mn-cs"/>
              </a:rPr>
              <a:t>1.35 GHz</a:t>
            </a:r>
          </a:p>
        </p:txBody>
      </p:sp>
      <p:pic>
        <p:nvPicPr>
          <p:cNvPr id="64519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240463"/>
            <a:ext cx="152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83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2000"/>
          </a:xfrm>
        </p:spPr>
        <p:txBody>
          <a:bodyPr/>
          <a:lstStyle/>
          <a:p>
            <a:r>
              <a:rPr lang="en-US" i="1" dirty="0" smtClean="0"/>
              <a:t>PG 1302-102: </a:t>
            </a:r>
            <a:r>
              <a:rPr lang="en-US" i="1" dirty="0" err="1" smtClean="0"/>
              <a:t>periódus</a:t>
            </a:r>
            <a:r>
              <a:rPr lang="en-US" i="1" dirty="0" smtClean="0"/>
              <a:t> 5.2 </a:t>
            </a:r>
            <a:r>
              <a:rPr lang="en-US" i="1" dirty="0" err="1" smtClean="0"/>
              <a:t>év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28457"/>
          <a:stretch>
            <a:fillRect/>
          </a:stretch>
        </p:blipFill>
        <p:spPr>
          <a:xfrm>
            <a:off x="304800" y="762000"/>
            <a:ext cx="8587655" cy="538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6368534"/>
            <a:ext cx="352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Times New Roman" charset="0"/>
                <a:cs typeface="+mn-cs"/>
              </a:rPr>
              <a:t>Graham et al. </a:t>
            </a:r>
            <a:r>
              <a:rPr lang="en-US" b="1" i="1" dirty="0" err="1" smtClean="0">
                <a:solidFill>
                  <a:srgbClr val="00CC99">
                    <a:lumMod val="20000"/>
                    <a:lumOff val="80000"/>
                  </a:srgbClr>
                </a:solidFill>
                <a:latin typeface="Times New Roman" charset="0"/>
                <a:cs typeface="+mn-cs"/>
              </a:rPr>
              <a:t>arXiv</a:t>
            </a:r>
            <a:r>
              <a:rPr lang="en-US" b="1" i="1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Times New Roman" charset="0"/>
                <a:cs typeface="+mn-cs"/>
              </a:rPr>
              <a:t>: 1501.013</a:t>
            </a:r>
            <a:endParaRPr lang="en-US" b="1" i="1" dirty="0">
              <a:solidFill>
                <a:srgbClr val="00CC99">
                  <a:lumMod val="20000"/>
                  <a:lumOff val="80000"/>
                </a:srgbClr>
              </a:solidFill>
              <a:latin typeface="Times New Roman" charset="0"/>
              <a:cs typeface="+mn-cs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1092200"/>
            <a:ext cx="5410200" cy="46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1092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smtClean="0">
                <a:solidFill>
                  <a:srgbClr val="990000"/>
                </a:solidFill>
                <a:latin typeface="Times New Roman" charset="0"/>
                <a:cs typeface="+mn-cs"/>
              </a:rPr>
              <a:t>~</a:t>
            </a:r>
            <a:endParaRPr lang="en-US" b="1" i="1" dirty="0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4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b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88454"/>
            <a:ext cx="6693345" cy="6693345"/>
          </a:xfrm>
          <a:prstGeom prst="rect">
            <a:avLst/>
          </a:prstGeom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143000" y="61722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(</a:t>
            </a:r>
            <a:r>
              <a:rPr lang="en-US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Centrella</a:t>
            </a: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et al.   </a:t>
            </a: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2007</a:t>
            </a:r>
            <a:r>
              <a:rPr lang="en-US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 err="1" smtClean="0"/>
              <a:t>Gravitációs</a:t>
            </a:r>
            <a:r>
              <a:rPr lang="en-US" dirty="0" smtClean="0"/>
              <a:t> </a:t>
            </a:r>
            <a:r>
              <a:rPr lang="en-US" dirty="0" err="1" smtClean="0"/>
              <a:t>hullámok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Gravitációs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hullámok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91000"/>
          </a:xfrm>
        </p:spPr>
        <p:txBody>
          <a:bodyPr/>
          <a:lstStyle/>
          <a:p>
            <a:r>
              <a:rPr lang="en-US" sz="2800" dirty="0" err="1" smtClean="0"/>
              <a:t>Gravitációs</a:t>
            </a:r>
            <a:r>
              <a:rPr lang="en-US" sz="2800" dirty="0" smtClean="0"/>
              <a:t> </a:t>
            </a:r>
            <a:r>
              <a:rPr lang="en-US" sz="2800" dirty="0" err="1" smtClean="0"/>
              <a:t>hullámok</a:t>
            </a:r>
            <a:r>
              <a:rPr lang="en-US" sz="2800" dirty="0" smtClean="0"/>
              <a:t> = </a:t>
            </a:r>
            <a:r>
              <a:rPr lang="en-US" sz="2800" dirty="0" err="1" smtClean="0"/>
              <a:t>téridő</a:t>
            </a:r>
            <a:r>
              <a:rPr lang="en-US" sz="2800" dirty="0" smtClean="0"/>
              <a:t> </a:t>
            </a:r>
            <a:r>
              <a:rPr lang="en-US" sz="2800" dirty="0" err="1" smtClean="0"/>
              <a:t>disztorzió</a:t>
            </a:r>
            <a:endParaRPr lang="en-US" altLang="en-US" sz="2800" dirty="0"/>
          </a:p>
          <a:p>
            <a:r>
              <a:rPr lang="en-US" altLang="en-US" sz="2800" dirty="0" err="1" smtClean="0"/>
              <a:t>Fénysebességgel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terjed</a:t>
            </a:r>
            <a:endParaRPr lang="en-US" altLang="en-US" sz="2800" dirty="0"/>
          </a:p>
          <a:p>
            <a:pPr algn="just"/>
            <a:r>
              <a:rPr lang="en-US" altLang="en-US" sz="2800" dirty="0" err="1" smtClean="0"/>
              <a:t>Relatív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megnyúlás</a:t>
            </a:r>
            <a:endParaRPr lang="en-US" altLang="en-US" sz="2800" dirty="0" smtClean="0"/>
          </a:p>
          <a:p>
            <a:pPr algn="just"/>
            <a:r>
              <a:rPr lang="en-US" altLang="en-US" sz="2800" dirty="0" err="1" smtClean="0"/>
              <a:t>Távolsággal</a:t>
            </a:r>
            <a:r>
              <a:rPr lang="en-US" altLang="en-US" sz="2800" dirty="0" smtClean="0"/>
              <a:t> 1</a:t>
            </a:r>
            <a:r>
              <a:rPr lang="en-US" altLang="en-US" sz="2800" dirty="0"/>
              <a:t>/r </a:t>
            </a:r>
            <a:r>
              <a:rPr lang="en-US" altLang="en-US" sz="2800" dirty="0" err="1" smtClean="0"/>
              <a:t>szerint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csökken</a:t>
            </a:r>
            <a:endParaRPr lang="en-US" altLang="en-US" sz="2800" dirty="0" smtClean="0"/>
          </a:p>
          <a:p>
            <a:pPr algn="just"/>
            <a:r>
              <a:rPr lang="en-US" altLang="en-US" sz="2800" dirty="0" err="1" smtClean="0"/>
              <a:t>Két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polarizáció</a:t>
            </a:r>
            <a:endParaRPr lang="en-US" altLang="en-US" sz="2800" dirty="0"/>
          </a:p>
        </p:txBody>
      </p:sp>
      <p:pic>
        <p:nvPicPr>
          <p:cNvPr id="4" name="Picture 4" descr="orbit_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plus_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plus_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6096000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plus_8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816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924800" cy="76200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Gravitációshullám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detektorok</a:t>
            </a:r>
            <a:endParaRPr lang="en-US" dirty="0" smtClean="0"/>
          </a:p>
        </p:txBody>
      </p:sp>
      <p:pic>
        <p:nvPicPr>
          <p:cNvPr id="5123" name="Picture 3" descr="space-3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482975" cy="2133600"/>
          </a:xfrm>
          <a:prstGeom prst="rect">
            <a:avLst/>
          </a:prstGeom>
          <a:noFill/>
          <a:ln w="254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0" y="6496050"/>
            <a:ext cx="1600200" cy="338138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1600" b="1" dirty="0" smtClean="0">
                <a:solidFill>
                  <a:srgbClr val="CC3300"/>
                </a:solidFill>
                <a:latin typeface="Calibri" pitchFamily="34" charset="0"/>
              </a:rPr>
              <a:t>LISA</a:t>
            </a:r>
            <a:endParaRPr lang="en-US" sz="1600" b="1" dirty="0">
              <a:solidFill>
                <a:srgbClr val="CC3300"/>
              </a:solidFill>
              <a:latin typeface="Calibri" pitchFamily="34" charset="0"/>
            </a:endParaRPr>
          </a:p>
        </p:txBody>
      </p:sp>
      <p:pic>
        <p:nvPicPr>
          <p:cNvPr id="5125" name="Picture 4" descr="fig08-hanford ae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9957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718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2743200" y="1447800"/>
            <a:ext cx="1600200" cy="338138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1600" b="1">
                <a:solidFill>
                  <a:srgbClr val="CC3300"/>
                </a:solidFill>
                <a:latin typeface="Calibri" pitchFamily="34" charset="0"/>
              </a:rPr>
              <a:t>LI</a:t>
            </a:r>
            <a:r>
              <a:rPr lang="en-US" sz="1600" b="1">
                <a:solidFill>
                  <a:srgbClr val="CC3300"/>
                </a:solidFill>
                <a:latin typeface="Calibri" pitchFamily="34" charset="0"/>
              </a:rPr>
              <a:t>GO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239000" y="2971800"/>
            <a:ext cx="1143000" cy="338138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CC3300"/>
                </a:solidFill>
                <a:latin typeface="Calibri" pitchFamily="34" charset="0"/>
              </a:rPr>
              <a:t>PTA</a:t>
            </a:r>
          </a:p>
        </p:txBody>
      </p:sp>
      <p:sp>
        <p:nvSpPr>
          <p:cNvPr id="5129" name="TextBox 15"/>
          <p:cNvSpPr txBox="1">
            <a:spLocks noChangeArrowheads="1"/>
          </p:cNvSpPr>
          <p:nvPr/>
        </p:nvSpPr>
        <p:spPr bwMode="auto">
          <a:xfrm>
            <a:off x="228600" y="3581400"/>
            <a:ext cx="431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 smtClean="0">
                <a:latin typeface="Calibri" pitchFamily="34" charset="0"/>
              </a:rPr>
              <a:t>Laser Interferometric Gravitational wave Obs.</a:t>
            </a:r>
            <a:endParaRPr lang="en-US" sz="1600" dirty="0">
              <a:latin typeface="Calibri" pitchFamily="34" charset="0"/>
            </a:endParaRPr>
          </a:p>
        </p:txBody>
      </p:sp>
      <p:grpSp>
        <p:nvGrpSpPr>
          <p:cNvPr id="5130" name="Group 2"/>
          <p:cNvGrpSpPr>
            <a:grpSpLocks/>
          </p:cNvGrpSpPr>
          <p:nvPr/>
        </p:nvGrpSpPr>
        <p:grpSpPr bwMode="auto">
          <a:xfrm>
            <a:off x="6368552" y="5562600"/>
            <a:ext cx="2776266" cy="1280562"/>
            <a:chOff x="2196" y="2478"/>
            <a:chExt cx="3392" cy="1657"/>
          </a:xfrm>
        </p:grpSpPr>
        <p:pic>
          <p:nvPicPr>
            <p:cNvPr id="51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" y="2478"/>
              <a:ext cx="2722" cy="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5148" name="Group 4"/>
            <p:cNvGrpSpPr>
              <a:grpSpLocks/>
            </p:cNvGrpSpPr>
            <p:nvPr/>
          </p:nvGrpSpPr>
          <p:grpSpPr bwMode="auto">
            <a:xfrm>
              <a:off x="2196" y="2885"/>
              <a:ext cx="2009" cy="1250"/>
              <a:chOff x="2196" y="2885"/>
              <a:chExt cx="2009" cy="1250"/>
            </a:xfrm>
          </p:grpSpPr>
          <p:sp>
            <p:nvSpPr>
              <p:cNvPr id="5149" name="AutoShape 5"/>
              <p:cNvSpPr>
                <a:spLocks noChangeArrowheads="1"/>
              </p:cNvSpPr>
              <p:nvPr/>
            </p:nvSpPr>
            <p:spPr bwMode="auto">
              <a:xfrm>
                <a:off x="3125" y="3549"/>
                <a:ext cx="169" cy="163"/>
              </a:xfrm>
              <a:prstGeom prst="octagon">
                <a:avLst>
                  <a:gd name="adj" fmla="val 23148"/>
                </a:avLst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50" name="AutoShape 6"/>
              <p:cNvSpPr>
                <a:spLocks noChangeArrowheads="1"/>
              </p:cNvSpPr>
              <p:nvPr/>
            </p:nvSpPr>
            <p:spPr bwMode="auto">
              <a:xfrm>
                <a:off x="3407" y="2897"/>
                <a:ext cx="169" cy="163"/>
              </a:xfrm>
              <a:prstGeom prst="star32">
                <a:avLst>
                  <a:gd name="adj" fmla="val 38426"/>
                </a:avLst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51" name="Freeform 7"/>
              <p:cNvSpPr>
                <a:spLocks noChangeArrowheads="1"/>
              </p:cNvSpPr>
              <p:nvPr/>
            </p:nvSpPr>
            <p:spPr bwMode="auto">
              <a:xfrm rot="-4500000">
                <a:off x="2989" y="3257"/>
                <a:ext cx="721" cy="112"/>
              </a:xfrm>
              <a:custGeom>
                <a:avLst/>
                <a:gdLst>
                  <a:gd name="T0" fmla="*/ 0 w 7358"/>
                  <a:gd name="T1" fmla="*/ 1 h 397"/>
                  <a:gd name="T2" fmla="*/ 0 w 7358"/>
                  <a:gd name="T3" fmla="*/ 1 h 397"/>
                  <a:gd name="T4" fmla="*/ 0 w 7358"/>
                  <a:gd name="T5" fmla="*/ 1 h 397"/>
                  <a:gd name="T6" fmla="*/ 0 w 7358"/>
                  <a:gd name="T7" fmla="*/ 2 h 397"/>
                  <a:gd name="T8" fmla="*/ 0 w 7358"/>
                  <a:gd name="T9" fmla="*/ 3 h 397"/>
                  <a:gd name="T10" fmla="*/ 0 w 7358"/>
                  <a:gd name="T11" fmla="*/ 2 h 397"/>
                  <a:gd name="T12" fmla="*/ 0 w 7358"/>
                  <a:gd name="T13" fmla="*/ 2 h 397"/>
                  <a:gd name="T14" fmla="*/ 0 w 7358"/>
                  <a:gd name="T15" fmla="*/ 1 h 397"/>
                  <a:gd name="T16" fmla="*/ 0 w 7358"/>
                  <a:gd name="T17" fmla="*/ 1 h 397"/>
                  <a:gd name="T18" fmla="*/ 0 w 7358"/>
                  <a:gd name="T19" fmla="*/ 2 h 397"/>
                  <a:gd name="T20" fmla="*/ 0 w 7358"/>
                  <a:gd name="T21" fmla="*/ 1 h 397"/>
                  <a:gd name="T22" fmla="*/ 0 w 7358"/>
                  <a:gd name="T23" fmla="*/ 1 h 397"/>
                  <a:gd name="T24" fmla="*/ 0 w 7358"/>
                  <a:gd name="T25" fmla="*/ 1 h 397"/>
                  <a:gd name="T26" fmla="*/ 0 w 7358"/>
                  <a:gd name="T27" fmla="*/ 2 h 397"/>
                  <a:gd name="T28" fmla="*/ 0 w 7358"/>
                  <a:gd name="T29" fmla="*/ 2 h 397"/>
                  <a:gd name="T30" fmla="*/ 0 w 7358"/>
                  <a:gd name="T31" fmla="*/ 1 h 397"/>
                  <a:gd name="T32" fmla="*/ 0 w 7358"/>
                  <a:gd name="T33" fmla="*/ 1 h 397"/>
                  <a:gd name="T34" fmla="*/ 0 w 7358"/>
                  <a:gd name="T35" fmla="*/ 1 h 397"/>
                  <a:gd name="T36" fmla="*/ 0 w 7358"/>
                  <a:gd name="T37" fmla="*/ 2 h 397"/>
                  <a:gd name="T38" fmla="*/ 0 w 7358"/>
                  <a:gd name="T39" fmla="*/ 2 h 397"/>
                  <a:gd name="T40" fmla="*/ 0 w 7358"/>
                  <a:gd name="T41" fmla="*/ 2 h 397"/>
                  <a:gd name="T42" fmla="*/ 0 w 7358"/>
                  <a:gd name="T43" fmla="*/ 1 h 397"/>
                  <a:gd name="T44" fmla="*/ 0 w 7358"/>
                  <a:gd name="T45" fmla="*/ 1 h 397"/>
                  <a:gd name="T46" fmla="*/ 0 w 7358"/>
                  <a:gd name="T47" fmla="*/ 2 h 397"/>
                  <a:gd name="T48" fmla="*/ 0 w 7358"/>
                  <a:gd name="T49" fmla="*/ 2 h 397"/>
                  <a:gd name="T50" fmla="*/ 0 w 7358"/>
                  <a:gd name="T51" fmla="*/ 0 h 397"/>
                  <a:gd name="T52" fmla="*/ 0 w 7358"/>
                  <a:gd name="T53" fmla="*/ 1 h 397"/>
                  <a:gd name="T54" fmla="*/ 0 w 7358"/>
                  <a:gd name="T55" fmla="*/ 1 h 397"/>
                  <a:gd name="T56" fmla="*/ 0 w 7358"/>
                  <a:gd name="T57" fmla="*/ 2 h 397"/>
                  <a:gd name="T58" fmla="*/ 0 w 7358"/>
                  <a:gd name="T59" fmla="*/ 1 h 397"/>
                  <a:gd name="T60" fmla="*/ 0 w 7358"/>
                  <a:gd name="T61" fmla="*/ 0 h 397"/>
                  <a:gd name="T62" fmla="*/ 0 w 7358"/>
                  <a:gd name="T63" fmla="*/ 1 h 397"/>
                  <a:gd name="T64" fmla="*/ 0 w 7358"/>
                  <a:gd name="T65" fmla="*/ 1 h 397"/>
                  <a:gd name="T66" fmla="*/ 0 w 7358"/>
                  <a:gd name="T67" fmla="*/ 2 h 397"/>
                  <a:gd name="T68" fmla="*/ 1 w 7358"/>
                  <a:gd name="T69" fmla="*/ 0 h 397"/>
                  <a:gd name="T70" fmla="*/ 1 w 7358"/>
                  <a:gd name="T71" fmla="*/ 1 h 397"/>
                  <a:gd name="T72" fmla="*/ 1 w 7358"/>
                  <a:gd name="T73" fmla="*/ 2 h 397"/>
                  <a:gd name="T74" fmla="*/ 1 w 7358"/>
                  <a:gd name="T75" fmla="*/ 2 h 397"/>
                  <a:gd name="T76" fmla="*/ 1 w 7358"/>
                  <a:gd name="T77" fmla="*/ 1 h 397"/>
                  <a:gd name="T78" fmla="*/ 1 w 7358"/>
                  <a:gd name="T79" fmla="*/ 1 h 397"/>
                  <a:gd name="T80" fmla="*/ 1 w 7358"/>
                  <a:gd name="T81" fmla="*/ 2 h 397"/>
                  <a:gd name="T82" fmla="*/ 1 w 7358"/>
                  <a:gd name="T83" fmla="*/ 2 h 39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358"/>
                  <a:gd name="T127" fmla="*/ 0 h 397"/>
                  <a:gd name="T128" fmla="*/ 7358 w 7358"/>
                  <a:gd name="T129" fmla="*/ 397 h 39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358" h="397">
                    <a:moveTo>
                      <a:pt x="2" y="194"/>
                    </a:moveTo>
                    <a:cubicBezTo>
                      <a:pt x="4" y="181"/>
                      <a:pt x="0" y="164"/>
                      <a:pt x="9" y="155"/>
                    </a:cubicBezTo>
                    <a:cubicBezTo>
                      <a:pt x="27" y="137"/>
                      <a:pt x="56" y="140"/>
                      <a:pt x="80" y="132"/>
                    </a:cubicBezTo>
                    <a:cubicBezTo>
                      <a:pt x="95" y="127"/>
                      <a:pt x="126" y="116"/>
                      <a:pt x="126" y="116"/>
                    </a:cubicBezTo>
                    <a:cubicBezTo>
                      <a:pt x="144" y="119"/>
                      <a:pt x="163" y="119"/>
                      <a:pt x="181" y="124"/>
                    </a:cubicBezTo>
                    <a:cubicBezTo>
                      <a:pt x="196" y="129"/>
                      <a:pt x="218" y="155"/>
                      <a:pt x="228" y="163"/>
                    </a:cubicBezTo>
                    <a:cubicBezTo>
                      <a:pt x="264" y="193"/>
                      <a:pt x="284" y="211"/>
                      <a:pt x="329" y="225"/>
                    </a:cubicBezTo>
                    <a:cubicBezTo>
                      <a:pt x="345" y="241"/>
                      <a:pt x="362" y="255"/>
                      <a:pt x="376" y="272"/>
                    </a:cubicBezTo>
                    <a:cubicBezTo>
                      <a:pt x="432" y="340"/>
                      <a:pt x="381" y="302"/>
                      <a:pt x="430" y="334"/>
                    </a:cubicBezTo>
                    <a:cubicBezTo>
                      <a:pt x="466" y="389"/>
                      <a:pt x="445" y="371"/>
                      <a:pt x="485" y="397"/>
                    </a:cubicBezTo>
                    <a:cubicBezTo>
                      <a:pt x="519" y="394"/>
                      <a:pt x="553" y="397"/>
                      <a:pt x="586" y="389"/>
                    </a:cubicBezTo>
                    <a:cubicBezTo>
                      <a:pt x="597" y="386"/>
                      <a:pt x="629" y="338"/>
                      <a:pt x="633" y="334"/>
                    </a:cubicBezTo>
                    <a:cubicBezTo>
                      <a:pt x="686" y="281"/>
                      <a:pt x="641" y="338"/>
                      <a:pt x="695" y="295"/>
                    </a:cubicBezTo>
                    <a:cubicBezTo>
                      <a:pt x="712" y="281"/>
                      <a:pt x="726" y="265"/>
                      <a:pt x="742" y="249"/>
                    </a:cubicBezTo>
                    <a:cubicBezTo>
                      <a:pt x="750" y="241"/>
                      <a:pt x="765" y="225"/>
                      <a:pt x="765" y="225"/>
                    </a:cubicBezTo>
                    <a:cubicBezTo>
                      <a:pt x="789" y="156"/>
                      <a:pt x="832" y="129"/>
                      <a:pt x="890" y="85"/>
                    </a:cubicBezTo>
                    <a:cubicBezTo>
                      <a:pt x="982" y="96"/>
                      <a:pt x="946" y="91"/>
                      <a:pt x="1007" y="132"/>
                    </a:cubicBezTo>
                    <a:cubicBezTo>
                      <a:pt x="1026" y="161"/>
                      <a:pt x="1053" y="193"/>
                      <a:pt x="1069" y="225"/>
                    </a:cubicBezTo>
                    <a:cubicBezTo>
                      <a:pt x="1074" y="235"/>
                      <a:pt x="1076" y="249"/>
                      <a:pt x="1085" y="256"/>
                    </a:cubicBezTo>
                    <a:cubicBezTo>
                      <a:pt x="1103" y="269"/>
                      <a:pt x="1157" y="276"/>
                      <a:pt x="1178" y="280"/>
                    </a:cubicBezTo>
                    <a:cubicBezTo>
                      <a:pt x="1236" y="308"/>
                      <a:pt x="1298" y="300"/>
                      <a:pt x="1358" y="280"/>
                    </a:cubicBezTo>
                    <a:cubicBezTo>
                      <a:pt x="1399" y="251"/>
                      <a:pt x="1413" y="203"/>
                      <a:pt x="1451" y="171"/>
                    </a:cubicBezTo>
                    <a:cubicBezTo>
                      <a:pt x="1509" y="122"/>
                      <a:pt x="1581" y="100"/>
                      <a:pt x="1654" y="85"/>
                    </a:cubicBezTo>
                    <a:cubicBezTo>
                      <a:pt x="1683" y="93"/>
                      <a:pt x="1704" y="107"/>
                      <a:pt x="1732" y="116"/>
                    </a:cubicBezTo>
                    <a:cubicBezTo>
                      <a:pt x="1746" y="126"/>
                      <a:pt x="1766" y="128"/>
                      <a:pt x="1778" y="140"/>
                    </a:cubicBezTo>
                    <a:cubicBezTo>
                      <a:pt x="1799" y="161"/>
                      <a:pt x="1792" y="196"/>
                      <a:pt x="1809" y="217"/>
                    </a:cubicBezTo>
                    <a:cubicBezTo>
                      <a:pt x="1826" y="238"/>
                      <a:pt x="1859" y="239"/>
                      <a:pt x="1880" y="256"/>
                    </a:cubicBezTo>
                    <a:cubicBezTo>
                      <a:pt x="1907" y="279"/>
                      <a:pt x="1920" y="314"/>
                      <a:pt x="1950" y="334"/>
                    </a:cubicBezTo>
                    <a:cubicBezTo>
                      <a:pt x="1988" y="359"/>
                      <a:pt x="2055" y="360"/>
                      <a:pt x="2098" y="366"/>
                    </a:cubicBezTo>
                    <a:cubicBezTo>
                      <a:pt x="2140" y="363"/>
                      <a:pt x="2189" y="376"/>
                      <a:pt x="2222" y="350"/>
                    </a:cubicBezTo>
                    <a:cubicBezTo>
                      <a:pt x="2308" y="282"/>
                      <a:pt x="2242" y="327"/>
                      <a:pt x="2285" y="280"/>
                    </a:cubicBezTo>
                    <a:cubicBezTo>
                      <a:pt x="2314" y="247"/>
                      <a:pt x="2343" y="219"/>
                      <a:pt x="2371" y="186"/>
                    </a:cubicBezTo>
                    <a:cubicBezTo>
                      <a:pt x="2392" y="161"/>
                      <a:pt x="2395" y="129"/>
                      <a:pt x="2433" y="116"/>
                    </a:cubicBezTo>
                    <a:cubicBezTo>
                      <a:pt x="2464" y="105"/>
                      <a:pt x="2448" y="110"/>
                      <a:pt x="2480" y="101"/>
                    </a:cubicBezTo>
                    <a:cubicBezTo>
                      <a:pt x="2625" y="0"/>
                      <a:pt x="2692" y="83"/>
                      <a:pt x="2776" y="163"/>
                    </a:cubicBezTo>
                    <a:cubicBezTo>
                      <a:pt x="2789" y="175"/>
                      <a:pt x="2808" y="177"/>
                      <a:pt x="2823" y="186"/>
                    </a:cubicBezTo>
                    <a:cubicBezTo>
                      <a:pt x="2862" y="208"/>
                      <a:pt x="2955" y="217"/>
                      <a:pt x="2955" y="217"/>
                    </a:cubicBezTo>
                    <a:cubicBezTo>
                      <a:pt x="2988" y="240"/>
                      <a:pt x="2977" y="258"/>
                      <a:pt x="3010" y="280"/>
                    </a:cubicBezTo>
                    <a:cubicBezTo>
                      <a:pt x="3020" y="287"/>
                      <a:pt x="3055" y="292"/>
                      <a:pt x="3064" y="295"/>
                    </a:cubicBezTo>
                    <a:cubicBezTo>
                      <a:pt x="3077" y="299"/>
                      <a:pt x="3116" y="313"/>
                      <a:pt x="3134" y="319"/>
                    </a:cubicBezTo>
                    <a:cubicBezTo>
                      <a:pt x="3142" y="322"/>
                      <a:pt x="3158" y="327"/>
                      <a:pt x="3158" y="327"/>
                    </a:cubicBezTo>
                    <a:cubicBezTo>
                      <a:pt x="3187" y="320"/>
                      <a:pt x="3214" y="310"/>
                      <a:pt x="3243" y="303"/>
                    </a:cubicBezTo>
                    <a:cubicBezTo>
                      <a:pt x="3272" y="285"/>
                      <a:pt x="3277" y="266"/>
                      <a:pt x="3298" y="241"/>
                    </a:cubicBezTo>
                    <a:cubicBezTo>
                      <a:pt x="3323" y="211"/>
                      <a:pt x="3359" y="193"/>
                      <a:pt x="3391" y="171"/>
                    </a:cubicBezTo>
                    <a:cubicBezTo>
                      <a:pt x="3416" y="154"/>
                      <a:pt x="3433" y="134"/>
                      <a:pt x="3462" y="124"/>
                    </a:cubicBezTo>
                    <a:cubicBezTo>
                      <a:pt x="3622" y="130"/>
                      <a:pt x="3615" y="119"/>
                      <a:pt x="3711" y="147"/>
                    </a:cubicBezTo>
                    <a:cubicBezTo>
                      <a:pt x="3736" y="188"/>
                      <a:pt x="3762" y="209"/>
                      <a:pt x="3797" y="241"/>
                    </a:cubicBezTo>
                    <a:cubicBezTo>
                      <a:pt x="3813" y="256"/>
                      <a:pt x="3822" y="282"/>
                      <a:pt x="3843" y="288"/>
                    </a:cubicBezTo>
                    <a:cubicBezTo>
                      <a:pt x="3891" y="302"/>
                      <a:pt x="3934" y="313"/>
                      <a:pt x="3984" y="319"/>
                    </a:cubicBezTo>
                    <a:cubicBezTo>
                      <a:pt x="4043" y="309"/>
                      <a:pt x="4098" y="326"/>
                      <a:pt x="4155" y="311"/>
                    </a:cubicBezTo>
                    <a:cubicBezTo>
                      <a:pt x="4172" y="263"/>
                      <a:pt x="4194" y="249"/>
                      <a:pt x="4233" y="210"/>
                    </a:cubicBezTo>
                    <a:cubicBezTo>
                      <a:pt x="4286" y="157"/>
                      <a:pt x="4336" y="89"/>
                      <a:pt x="4412" y="69"/>
                    </a:cubicBezTo>
                    <a:cubicBezTo>
                      <a:pt x="4469" y="74"/>
                      <a:pt x="4521" y="79"/>
                      <a:pt x="4576" y="93"/>
                    </a:cubicBezTo>
                    <a:cubicBezTo>
                      <a:pt x="4618" y="157"/>
                      <a:pt x="4562" y="82"/>
                      <a:pt x="4615" y="124"/>
                    </a:cubicBezTo>
                    <a:cubicBezTo>
                      <a:pt x="4622" y="130"/>
                      <a:pt x="4624" y="140"/>
                      <a:pt x="4630" y="147"/>
                    </a:cubicBezTo>
                    <a:cubicBezTo>
                      <a:pt x="4660" y="181"/>
                      <a:pt x="4712" y="226"/>
                      <a:pt x="4755" y="241"/>
                    </a:cubicBezTo>
                    <a:cubicBezTo>
                      <a:pt x="4764" y="253"/>
                      <a:pt x="4781" y="281"/>
                      <a:pt x="4794" y="288"/>
                    </a:cubicBezTo>
                    <a:cubicBezTo>
                      <a:pt x="4808" y="296"/>
                      <a:pt x="4841" y="303"/>
                      <a:pt x="4841" y="303"/>
                    </a:cubicBezTo>
                    <a:cubicBezTo>
                      <a:pt x="4898" y="343"/>
                      <a:pt x="4934" y="324"/>
                      <a:pt x="5012" y="319"/>
                    </a:cubicBezTo>
                    <a:cubicBezTo>
                      <a:pt x="5091" y="267"/>
                      <a:pt x="5080" y="241"/>
                      <a:pt x="5129" y="163"/>
                    </a:cubicBezTo>
                    <a:cubicBezTo>
                      <a:pt x="5145" y="138"/>
                      <a:pt x="5161" y="91"/>
                      <a:pt x="5191" y="77"/>
                    </a:cubicBezTo>
                    <a:cubicBezTo>
                      <a:pt x="5195" y="75"/>
                      <a:pt x="5280" y="63"/>
                      <a:pt x="5285" y="62"/>
                    </a:cubicBezTo>
                    <a:cubicBezTo>
                      <a:pt x="5430" y="68"/>
                      <a:pt x="5439" y="36"/>
                      <a:pt x="5511" y="108"/>
                    </a:cubicBezTo>
                    <a:cubicBezTo>
                      <a:pt x="5528" y="159"/>
                      <a:pt x="5562" y="170"/>
                      <a:pt x="5612" y="179"/>
                    </a:cubicBezTo>
                    <a:cubicBezTo>
                      <a:pt x="5616" y="182"/>
                      <a:pt x="5656" y="206"/>
                      <a:pt x="5659" y="210"/>
                    </a:cubicBezTo>
                    <a:cubicBezTo>
                      <a:pt x="5664" y="216"/>
                      <a:pt x="5663" y="226"/>
                      <a:pt x="5667" y="233"/>
                    </a:cubicBezTo>
                    <a:cubicBezTo>
                      <a:pt x="5676" y="251"/>
                      <a:pt x="5690" y="267"/>
                      <a:pt x="5706" y="280"/>
                    </a:cubicBezTo>
                    <a:cubicBezTo>
                      <a:pt x="5729" y="299"/>
                      <a:pt x="5791" y="311"/>
                      <a:pt x="5791" y="311"/>
                    </a:cubicBezTo>
                    <a:cubicBezTo>
                      <a:pt x="6076" y="301"/>
                      <a:pt x="5966" y="352"/>
                      <a:pt x="6049" y="233"/>
                    </a:cubicBezTo>
                    <a:cubicBezTo>
                      <a:pt x="6058" y="192"/>
                      <a:pt x="6104" y="83"/>
                      <a:pt x="6150" y="69"/>
                    </a:cubicBezTo>
                    <a:cubicBezTo>
                      <a:pt x="6206" y="52"/>
                      <a:pt x="6271" y="56"/>
                      <a:pt x="6329" y="46"/>
                    </a:cubicBezTo>
                    <a:cubicBezTo>
                      <a:pt x="6395" y="80"/>
                      <a:pt x="6371" y="137"/>
                      <a:pt x="6407" y="186"/>
                    </a:cubicBezTo>
                    <a:cubicBezTo>
                      <a:pt x="6434" y="223"/>
                      <a:pt x="6484" y="259"/>
                      <a:pt x="6524" y="280"/>
                    </a:cubicBezTo>
                    <a:cubicBezTo>
                      <a:pt x="6550" y="318"/>
                      <a:pt x="6583" y="321"/>
                      <a:pt x="6625" y="334"/>
                    </a:cubicBezTo>
                    <a:cubicBezTo>
                      <a:pt x="6646" y="332"/>
                      <a:pt x="6669" y="336"/>
                      <a:pt x="6688" y="327"/>
                    </a:cubicBezTo>
                    <a:cubicBezTo>
                      <a:pt x="6696" y="324"/>
                      <a:pt x="6691" y="310"/>
                      <a:pt x="6695" y="303"/>
                    </a:cubicBezTo>
                    <a:cubicBezTo>
                      <a:pt x="6699" y="295"/>
                      <a:pt x="6705" y="287"/>
                      <a:pt x="6711" y="280"/>
                    </a:cubicBezTo>
                    <a:cubicBezTo>
                      <a:pt x="6759" y="222"/>
                      <a:pt x="6829" y="117"/>
                      <a:pt x="6898" y="93"/>
                    </a:cubicBezTo>
                    <a:cubicBezTo>
                      <a:pt x="6965" y="98"/>
                      <a:pt x="7039" y="102"/>
                      <a:pt x="7101" y="132"/>
                    </a:cubicBezTo>
                    <a:cubicBezTo>
                      <a:pt x="7128" y="145"/>
                      <a:pt x="7145" y="170"/>
                      <a:pt x="7171" y="186"/>
                    </a:cubicBezTo>
                    <a:cubicBezTo>
                      <a:pt x="7186" y="210"/>
                      <a:pt x="7218" y="256"/>
                      <a:pt x="7218" y="256"/>
                    </a:cubicBezTo>
                    <a:cubicBezTo>
                      <a:pt x="7223" y="274"/>
                      <a:pt x="7250" y="316"/>
                      <a:pt x="7264" y="327"/>
                    </a:cubicBezTo>
                    <a:cubicBezTo>
                      <a:pt x="7271" y="332"/>
                      <a:pt x="7280" y="331"/>
                      <a:pt x="7288" y="334"/>
                    </a:cubicBezTo>
                    <a:cubicBezTo>
                      <a:pt x="7299" y="338"/>
                      <a:pt x="7308" y="346"/>
                      <a:pt x="7319" y="350"/>
                    </a:cubicBezTo>
                    <a:cubicBezTo>
                      <a:pt x="7332" y="354"/>
                      <a:pt x="7358" y="358"/>
                      <a:pt x="7358" y="358"/>
                    </a:cubicBezTo>
                  </a:path>
                </a:pathLst>
              </a:custGeom>
              <a:noFill/>
              <a:ln w="2844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2" name="Text Box 8"/>
              <p:cNvSpPr txBox="1">
                <a:spLocks noChangeArrowheads="1"/>
              </p:cNvSpPr>
              <p:nvPr/>
            </p:nvSpPr>
            <p:spPr bwMode="auto">
              <a:xfrm>
                <a:off x="3293" y="3563"/>
                <a:ext cx="912" cy="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2400" dirty="0" err="1" smtClean="0">
                    <a:solidFill>
                      <a:srgbClr val="000000"/>
                    </a:solidFill>
                    <a:latin typeface="Times New Roman" pitchFamily="18" charset="0"/>
                  </a:rPr>
                  <a:t>Föld</a:t>
                </a:r>
                <a:endParaRPr lang="en-GB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53" name="Text Box 9"/>
              <p:cNvSpPr txBox="1">
                <a:spLocks noChangeArrowheads="1"/>
              </p:cNvSpPr>
              <p:nvPr/>
            </p:nvSpPr>
            <p:spPr bwMode="auto">
              <a:xfrm>
                <a:off x="2196" y="2885"/>
                <a:ext cx="1183" cy="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2400" dirty="0" err="1" smtClean="0">
                    <a:solidFill>
                      <a:srgbClr val="000000"/>
                    </a:solidFill>
                    <a:latin typeface="Times New Roman" pitchFamily="18" charset="0"/>
                  </a:rPr>
                  <a:t>Pulzár</a:t>
                </a:r>
                <a:endParaRPr lang="en-GB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131" name="TextBox 24"/>
          <p:cNvSpPr txBox="1">
            <a:spLocks noChangeArrowheads="1"/>
          </p:cNvSpPr>
          <p:nvPr/>
        </p:nvSpPr>
        <p:spPr bwMode="auto">
          <a:xfrm>
            <a:off x="5652629" y="2667000"/>
            <a:ext cx="2417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1600" dirty="0" err="1" smtClean="0">
                <a:latin typeface="Calibri" pitchFamily="34" charset="0"/>
              </a:rPr>
              <a:t>Pulzár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időmérő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rendszerek</a:t>
            </a:r>
            <a:endParaRPr lang="en-US" sz="1600" dirty="0">
              <a:latin typeface="Calibri" pitchFamily="34" charset="0"/>
            </a:endParaRPr>
          </a:p>
        </p:txBody>
      </p:sp>
      <p:grpSp>
        <p:nvGrpSpPr>
          <p:cNvPr id="5132" name="Group 11"/>
          <p:cNvGrpSpPr>
            <a:grpSpLocks/>
          </p:cNvGrpSpPr>
          <p:nvPr/>
        </p:nvGrpSpPr>
        <p:grpSpPr bwMode="auto">
          <a:xfrm>
            <a:off x="3883742" y="5421313"/>
            <a:ext cx="2780584" cy="1436687"/>
            <a:chOff x="174" y="2312"/>
            <a:chExt cx="2262" cy="2217"/>
          </a:xfrm>
        </p:grpSpPr>
        <p:grpSp>
          <p:nvGrpSpPr>
            <p:cNvPr id="5133" name="Group 12"/>
            <p:cNvGrpSpPr>
              <a:grpSpLocks/>
            </p:cNvGrpSpPr>
            <p:nvPr/>
          </p:nvGrpSpPr>
          <p:grpSpPr bwMode="auto">
            <a:xfrm>
              <a:off x="737" y="2941"/>
              <a:ext cx="604" cy="1028"/>
              <a:chOff x="737" y="2941"/>
              <a:chExt cx="604" cy="1028"/>
            </a:xfrm>
          </p:grpSpPr>
          <p:sp>
            <p:nvSpPr>
              <p:cNvPr id="5143" name="AutoShape 13"/>
              <p:cNvSpPr>
                <a:spLocks noChangeArrowheads="1"/>
              </p:cNvSpPr>
              <p:nvPr/>
            </p:nvSpPr>
            <p:spPr bwMode="auto">
              <a:xfrm>
                <a:off x="737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4" name="AutoShape 14"/>
              <p:cNvSpPr>
                <a:spLocks noChangeArrowheads="1"/>
              </p:cNvSpPr>
              <p:nvPr/>
            </p:nvSpPr>
            <p:spPr bwMode="auto">
              <a:xfrm>
                <a:off x="915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5" name="AutoShape 15"/>
              <p:cNvSpPr>
                <a:spLocks noChangeArrowheads="1"/>
              </p:cNvSpPr>
              <p:nvPr/>
            </p:nvSpPr>
            <p:spPr bwMode="auto">
              <a:xfrm>
                <a:off x="1093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6" name="AutoShape 16"/>
              <p:cNvSpPr>
                <a:spLocks noChangeArrowheads="1"/>
              </p:cNvSpPr>
              <p:nvPr/>
            </p:nvSpPr>
            <p:spPr bwMode="auto">
              <a:xfrm>
                <a:off x="1270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5134" name="Group 17"/>
            <p:cNvGrpSpPr>
              <a:grpSpLocks/>
            </p:cNvGrpSpPr>
            <p:nvPr/>
          </p:nvGrpSpPr>
          <p:grpSpPr bwMode="auto">
            <a:xfrm>
              <a:off x="1484" y="2941"/>
              <a:ext cx="604" cy="1028"/>
              <a:chOff x="1484" y="2941"/>
              <a:chExt cx="604" cy="1028"/>
            </a:xfrm>
          </p:grpSpPr>
          <p:sp>
            <p:nvSpPr>
              <p:cNvPr id="5139" name="AutoShape 18"/>
              <p:cNvSpPr>
                <a:spLocks noChangeArrowheads="1"/>
              </p:cNvSpPr>
              <p:nvPr/>
            </p:nvSpPr>
            <p:spPr bwMode="auto">
              <a:xfrm>
                <a:off x="1484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0" name="AutoShape 19"/>
              <p:cNvSpPr>
                <a:spLocks noChangeArrowheads="1"/>
              </p:cNvSpPr>
              <p:nvPr/>
            </p:nvSpPr>
            <p:spPr bwMode="auto">
              <a:xfrm>
                <a:off x="1662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1" name="AutoShape 20"/>
              <p:cNvSpPr>
                <a:spLocks noChangeArrowheads="1"/>
              </p:cNvSpPr>
              <p:nvPr/>
            </p:nvSpPr>
            <p:spPr bwMode="auto">
              <a:xfrm>
                <a:off x="1839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2" name="AutoShape 21"/>
              <p:cNvSpPr>
                <a:spLocks noChangeArrowheads="1"/>
              </p:cNvSpPr>
              <p:nvPr/>
            </p:nvSpPr>
            <p:spPr bwMode="auto">
              <a:xfrm>
                <a:off x="2017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5135" name="Line 22"/>
            <p:cNvSpPr>
              <a:spLocks noChangeShapeType="1"/>
            </p:cNvSpPr>
            <p:nvPr/>
          </p:nvSpPr>
          <p:spPr bwMode="auto">
            <a:xfrm flipH="1">
              <a:off x="425" y="3969"/>
              <a:ext cx="2011" cy="1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Line 23"/>
            <p:cNvSpPr>
              <a:spLocks noChangeShapeType="1"/>
            </p:cNvSpPr>
            <p:nvPr/>
          </p:nvSpPr>
          <p:spPr bwMode="auto">
            <a:xfrm>
              <a:off x="559" y="2783"/>
              <a:ext cx="1" cy="1384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Text Box 24"/>
            <p:cNvSpPr txBox="1">
              <a:spLocks noChangeArrowheads="1"/>
            </p:cNvSpPr>
            <p:nvPr/>
          </p:nvSpPr>
          <p:spPr bwMode="auto">
            <a:xfrm>
              <a:off x="947" y="4030"/>
              <a:ext cx="524" cy="4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sz="1600" dirty="0" err="1" smtClean="0">
                  <a:solidFill>
                    <a:srgbClr val="0066FF"/>
                  </a:solidFill>
                  <a:latin typeface="Times New Roman" pitchFamily="18" charset="0"/>
                </a:rPr>
                <a:t>idő</a:t>
              </a:r>
              <a:endParaRPr lang="en-GB" sz="1600" dirty="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  <p:sp>
          <p:nvSpPr>
            <p:cNvPr id="5138" name="Text Box 25"/>
            <p:cNvSpPr txBox="1">
              <a:spLocks noChangeArrowheads="1"/>
            </p:cNvSpPr>
            <p:nvPr/>
          </p:nvSpPr>
          <p:spPr bwMode="auto">
            <a:xfrm rot="16200000">
              <a:off x="-563" y="3049"/>
              <a:ext cx="1763" cy="2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dirty="0" err="1" smtClean="0">
                  <a:solidFill>
                    <a:srgbClr val="0066FF"/>
                  </a:solidFill>
                  <a:latin typeface="Times New Roman" pitchFamily="18" charset="0"/>
                </a:rPr>
                <a:t>Intenzitás</a:t>
              </a:r>
              <a:endParaRPr lang="en-GB" dirty="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hajnalban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76598" y="6300533"/>
            <a:ext cx="2414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</a:rPr>
              <a:t>LISA pathfinder</a:t>
            </a:r>
            <a:endParaRPr lang="en-US" sz="28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32" y="1394521"/>
            <a:ext cx="5776913" cy="46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7942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univerzumra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ablak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3429000"/>
            <a:ext cx="3276600" cy="2971800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solidFill>
                  <a:srgbClr val="FF5050"/>
                </a:solidFill>
              </a:rPr>
              <a:t>Várjuk</a:t>
            </a:r>
            <a:r>
              <a:rPr lang="en-US" sz="2800" dirty="0" smtClean="0">
                <a:solidFill>
                  <a:srgbClr val="FF5050"/>
                </a:solidFill>
              </a:rPr>
              <a:t> a </a:t>
            </a:r>
            <a:r>
              <a:rPr lang="en-US" sz="2800" dirty="0" err="1" smtClean="0">
                <a:solidFill>
                  <a:srgbClr val="FF5050"/>
                </a:solidFill>
              </a:rPr>
              <a:t>váratlant</a:t>
            </a:r>
            <a:r>
              <a:rPr lang="en-US" sz="2800" dirty="0" smtClean="0">
                <a:solidFill>
                  <a:srgbClr val="FF5050"/>
                </a:solidFill>
              </a:rPr>
              <a:t>!</a:t>
            </a:r>
          </a:p>
          <a:p>
            <a:pPr eaLnBrk="1" hangingPunct="1"/>
            <a:endParaRPr lang="en-US" dirty="0" smtClean="0">
              <a:solidFill>
                <a:srgbClr val="FF505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6767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828800"/>
            <a:ext cx="4443412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5638800" y="6488113"/>
            <a:ext cx="264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dirty="0" err="1">
                <a:solidFill>
                  <a:schemeClr val="tx1"/>
                </a:solidFill>
                <a:latin typeface="Calibri" pitchFamily="34" charset="0"/>
              </a:rPr>
              <a:t>Schoedel</a:t>
            </a:r>
            <a:r>
              <a:rPr lang="en-US" altLang="en-US" sz="1800" dirty="0">
                <a:solidFill>
                  <a:schemeClr val="tx1"/>
                </a:solidFill>
                <a:latin typeface="Calibri" pitchFamily="34" charset="0"/>
              </a:rPr>
              <a:t> et al. 150”x150” </a:t>
            </a:r>
          </a:p>
        </p:txBody>
      </p:sp>
      <p:sp>
        <p:nvSpPr>
          <p:cNvPr id="419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Leggyakoribb</a:t>
            </a:r>
            <a:r>
              <a:rPr lang="en-US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események</a:t>
            </a:r>
            <a:endParaRPr lang="en-US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4724400" cy="458311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Galaxismag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A </a:t>
            </a:r>
            <a:r>
              <a:rPr lang="en-US" sz="2400" b="1" dirty="0" err="1" smtClean="0">
                <a:solidFill>
                  <a:srgbClr val="C00000"/>
                </a:solidFill>
              </a:rPr>
              <a:t>legsűrűbb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csillaghalmazok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6 – 9</a:t>
            </a:r>
            <a:r>
              <a:rPr lang="en-US" sz="2400" dirty="0" smtClean="0"/>
              <a:t> </a:t>
            </a:r>
            <a:r>
              <a:rPr lang="en-US" sz="2400" dirty="0" err="1"/>
              <a:t>M</a:t>
            </a:r>
            <a:r>
              <a:rPr lang="en-US" sz="2400" baseline="-25000" dirty="0" err="1"/>
              <a:t>sun</a:t>
            </a:r>
            <a:r>
              <a:rPr lang="en-US" sz="2400" baseline="-25000" dirty="0"/>
              <a:t> </a:t>
            </a:r>
            <a:r>
              <a:rPr lang="en-US" sz="2400" baseline="-250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szupermasszív</a:t>
            </a:r>
            <a:r>
              <a:rPr lang="en-US" sz="2400" dirty="0" smtClean="0"/>
              <a:t>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6 </a:t>
            </a:r>
            <a:r>
              <a:rPr lang="en-US" sz="2400" baseline="30000" dirty="0"/>
              <a:t>– 9</a:t>
            </a:r>
            <a:r>
              <a:rPr lang="en-US" sz="2400" dirty="0" smtClean="0"/>
              <a:t> </a:t>
            </a:r>
            <a:r>
              <a:rPr lang="hu-HU" sz="2400" dirty="0" smtClean="0"/>
              <a:t>csillag</a:t>
            </a:r>
          </a:p>
          <a:p>
            <a:pPr>
              <a:defRPr/>
            </a:pPr>
            <a:r>
              <a:rPr lang="hu-HU" sz="2400" dirty="0" smtClean="0"/>
              <a:t>1</a:t>
            </a:r>
            <a:r>
              <a:rPr lang="en-US" sz="2400" dirty="0" smtClean="0"/>
              <a:t>0</a:t>
            </a:r>
            <a:r>
              <a:rPr lang="en-US" sz="2400" baseline="30000" dirty="0" smtClean="0"/>
              <a:t>4</a:t>
            </a:r>
            <a:r>
              <a:rPr lang="en-US" sz="2400" baseline="30000" dirty="0"/>
              <a:t> – 7</a:t>
            </a:r>
            <a:r>
              <a:rPr lang="en-US" sz="2400" dirty="0" smtClean="0"/>
              <a:t> </a:t>
            </a:r>
            <a:r>
              <a:rPr lang="en-US" sz="2400" dirty="0" err="1" smtClean="0"/>
              <a:t>naptömegű</a:t>
            </a:r>
            <a:r>
              <a:rPr lang="en-US" sz="2400" dirty="0" smtClean="0"/>
              <a:t>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endParaRPr lang="en-US" sz="2400" dirty="0" smtClean="0"/>
          </a:p>
          <a:p>
            <a:pPr>
              <a:defRPr/>
            </a:pPr>
            <a:r>
              <a:rPr lang="en-US" sz="2400" dirty="0" err="1" smtClean="0"/>
              <a:t>Méret</a:t>
            </a:r>
            <a:r>
              <a:rPr lang="en-US" sz="2400" dirty="0" smtClean="0"/>
              <a:t>: 1 pc – 1 </a:t>
            </a:r>
            <a:r>
              <a:rPr lang="en-US" sz="2400" dirty="0" err="1" smtClean="0"/>
              <a:t>kpc</a:t>
            </a:r>
            <a:endParaRPr lang="en-US" sz="2400" dirty="0" smtClean="0"/>
          </a:p>
          <a:p>
            <a:pPr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Gömbhalmaz</a:t>
            </a:r>
            <a:endParaRPr lang="en-US" alt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400" dirty="0" smtClean="0"/>
              <a:t>200 </a:t>
            </a:r>
            <a:r>
              <a:rPr lang="en-US" sz="2400" dirty="0" err="1" smtClean="0"/>
              <a:t>darab</a:t>
            </a:r>
            <a:r>
              <a:rPr lang="en-US" sz="2400" dirty="0" smtClean="0"/>
              <a:t> a </a:t>
            </a:r>
            <a:r>
              <a:rPr lang="en-US" sz="2400" dirty="0" err="1" smtClean="0"/>
              <a:t>Tej</a:t>
            </a:r>
            <a:r>
              <a:rPr lang="hu-HU" sz="2400" dirty="0" smtClean="0"/>
              <a:t>út galaxisban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4 </a:t>
            </a:r>
            <a:r>
              <a:rPr lang="en-US" sz="2400" baseline="30000" dirty="0"/>
              <a:t>– 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</a:t>
            </a:r>
            <a:r>
              <a:rPr lang="hu-HU" sz="2400" dirty="0" smtClean="0"/>
              <a:t>csillag, 10</a:t>
            </a:r>
            <a:r>
              <a:rPr lang="en-US" sz="2400" baseline="30000" dirty="0" smtClean="0"/>
              <a:t>1 </a:t>
            </a:r>
            <a:r>
              <a:rPr lang="en-US" sz="2400" baseline="30000" dirty="0"/>
              <a:t>– </a:t>
            </a:r>
            <a:r>
              <a:rPr lang="en-US" sz="2400" baseline="30000" dirty="0" smtClean="0"/>
              <a:t>3 </a:t>
            </a:r>
            <a:r>
              <a:rPr lang="hu-HU" sz="2400" dirty="0" smtClean="0"/>
              <a:t>fekete lyuk</a:t>
            </a:r>
          </a:p>
          <a:p>
            <a:pPr>
              <a:defRPr/>
            </a:pPr>
            <a:r>
              <a:rPr lang="en-US" sz="2400" dirty="0" smtClean="0"/>
              <a:t>N</a:t>
            </a:r>
            <a:r>
              <a:rPr lang="hu-HU" sz="2400" dirty="0" smtClean="0"/>
              <a:t>incs központi fekete lyuk</a:t>
            </a:r>
          </a:p>
          <a:p>
            <a:pPr>
              <a:defRPr/>
            </a:pPr>
            <a:r>
              <a:rPr lang="en-US" sz="2400" dirty="0" err="1"/>
              <a:t>Méret</a:t>
            </a:r>
            <a:r>
              <a:rPr lang="en-US" sz="2400" dirty="0"/>
              <a:t>: 1 pc – </a:t>
            </a:r>
            <a:r>
              <a:rPr lang="en-US" sz="2400" dirty="0" smtClean="0"/>
              <a:t>10 pc</a:t>
            </a:r>
            <a:endParaRPr lang="en-US" sz="2400" dirty="0"/>
          </a:p>
          <a:p>
            <a:pPr>
              <a:defRPr/>
            </a:pPr>
            <a:endParaRPr lang="hu-HU" sz="2400" dirty="0"/>
          </a:p>
          <a:p>
            <a:pPr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734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Ismétlődő </a:t>
            </a:r>
            <a:r>
              <a:rPr lang="en-US" altLang="en-US" smtClean="0"/>
              <a:t>LIGO </a:t>
            </a:r>
            <a:r>
              <a:rPr lang="hu-HU" altLang="en-US" smtClean="0"/>
              <a:t>felvillanások</a:t>
            </a:r>
            <a:endParaRPr lang="en-US" altLang="en-US" smtClean="0"/>
          </a:p>
        </p:txBody>
      </p:sp>
      <p:sp>
        <p:nvSpPr>
          <p:cNvPr id="5" name="Rectangle 4"/>
          <p:cNvSpPr/>
          <p:nvPr/>
        </p:nvSpPr>
        <p:spPr>
          <a:xfrm>
            <a:off x="334963" y="2589213"/>
            <a:ext cx="1524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Sűrű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popul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áció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7238" y="2808288"/>
            <a:ext cx="1524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elhaladás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80901" name="Group 13"/>
          <p:cNvGrpSpPr>
            <a:grpSpLocks/>
          </p:cNvGrpSpPr>
          <p:nvPr/>
        </p:nvGrpSpPr>
        <p:grpSpPr bwMode="auto">
          <a:xfrm>
            <a:off x="2503488" y="1789113"/>
            <a:ext cx="1047750" cy="755650"/>
            <a:chOff x="3408" y="238"/>
            <a:chExt cx="2208" cy="1826"/>
          </a:xfrm>
        </p:grpSpPr>
        <p:sp>
          <p:nvSpPr>
            <p:cNvPr id="80962" name="Freeform 14"/>
            <p:cNvSpPr>
              <a:spLocks/>
            </p:cNvSpPr>
            <p:nvPr/>
          </p:nvSpPr>
          <p:spPr bwMode="auto">
            <a:xfrm>
              <a:off x="3888" y="238"/>
              <a:ext cx="721" cy="1825"/>
            </a:xfrm>
            <a:custGeom>
              <a:avLst/>
              <a:gdLst>
                <a:gd name="T0" fmla="*/ 724 w 720"/>
                <a:gd name="T1" fmla="*/ 1828 h 1824"/>
                <a:gd name="T2" fmla="*/ 48 w 720"/>
                <a:gd name="T3" fmla="*/ 1060 h 1824"/>
                <a:gd name="T4" fmla="*/ 436 w 720"/>
                <a:gd name="T5" fmla="*/ 0 h 18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0" h="1824">
                  <a:moveTo>
                    <a:pt x="720" y="1824"/>
                  </a:moveTo>
                  <a:cubicBezTo>
                    <a:pt x="408" y="1592"/>
                    <a:pt x="96" y="1360"/>
                    <a:pt x="48" y="1056"/>
                  </a:cubicBezTo>
                  <a:cubicBezTo>
                    <a:pt x="0" y="752"/>
                    <a:pt x="216" y="376"/>
                    <a:pt x="43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lg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80963" name="Freeform 15"/>
            <p:cNvSpPr>
              <a:spLocks/>
            </p:cNvSpPr>
            <p:nvPr/>
          </p:nvSpPr>
          <p:spPr bwMode="auto">
            <a:xfrm>
              <a:off x="3408" y="240"/>
              <a:ext cx="888" cy="1824"/>
            </a:xfrm>
            <a:custGeom>
              <a:avLst/>
              <a:gdLst>
                <a:gd name="T0" fmla="*/ 144 w 888"/>
                <a:gd name="T1" fmla="*/ 0 h 1824"/>
                <a:gd name="T2" fmla="*/ 864 w 888"/>
                <a:gd name="T3" fmla="*/ 1008 h 1824"/>
                <a:gd name="T4" fmla="*/ 0 w 888"/>
                <a:gd name="T5" fmla="*/ 1824 h 18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8" h="1824">
                  <a:moveTo>
                    <a:pt x="144" y="0"/>
                  </a:moveTo>
                  <a:cubicBezTo>
                    <a:pt x="516" y="352"/>
                    <a:pt x="888" y="704"/>
                    <a:pt x="864" y="1008"/>
                  </a:cubicBezTo>
                  <a:cubicBezTo>
                    <a:pt x="840" y="1312"/>
                    <a:pt x="420" y="1568"/>
                    <a:pt x="0" y="18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80964" name="Oval 16"/>
            <p:cNvSpPr>
              <a:spLocks noChangeArrowheads="1"/>
            </p:cNvSpPr>
            <p:nvPr/>
          </p:nvSpPr>
          <p:spPr bwMode="auto">
            <a:xfrm>
              <a:off x="4272" y="1776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965" name="Oval 17"/>
            <p:cNvSpPr>
              <a:spLocks noChangeArrowheads="1"/>
            </p:cNvSpPr>
            <p:nvPr/>
          </p:nvSpPr>
          <p:spPr bwMode="auto">
            <a:xfrm>
              <a:off x="3744" y="432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966" name="Freeform 18"/>
            <p:cNvSpPr>
              <a:spLocks/>
            </p:cNvSpPr>
            <p:nvPr/>
          </p:nvSpPr>
          <p:spPr bwMode="auto">
            <a:xfrm>
              <a:off x="4464" y="432"/>
              <a:ext cx="1152" cy="528"/>
            </a:xfrm>
            <a:custGeom>
              <a:avLst/>
              <a:gdLst>
                <a:gd name="T0" fmla="*/ 0 w 1152"/>
                <a:gd name="T1" fmla="*/ 607 h 504"/>
                <a:gd name="T2" fmla="*/ 96 w 1152"/>
                <a:gd name="T3" fmla="*/ 434 h 504"/>
                <a:gd name="T4" fmla="*/ 240 w 1152"/>
                <a:gd name="T5" fmla="*/ 550 h 504"/>
                <a:gd name="T6" fmla="*/ 336 w 1152"/>
                <a:gd name="T7" fmla="*/ 318 h 504"/>
                <a:gd name="T8" fmla="*/ 480 w 1152"/>
                <a:gd name="T9" fmla="*/ 434 h 504"/>
                <a:gd name="T10" fmla="*/ 576 w 1152"/>
                <a:gd name="T11" fmla="*/ 202 h 504"/>
                <a:gd name="T12" fmla="*/ 720 w 1152"/>
                <a:gd name="T13" fmla="*/ 318 h 504"/>
                <a:gd name="T14" fmla="*/ 816 w 1152"/>
                <a:gd name="T15" fmla="*/ 87 h 504"/>
                <a:gd name="T16" fmla="*/ 960 w 1152"/>
                <a:gd name="T17" fmla="*/ 202 h 504"/>
                <a:gd name="T18" fmla="*/ 1056 w 1152"/>
                <a:gd name="T19" fmla="*/ 28 h 504"/>
                <a:gd name="T20" fmla="*/ 1152 w 1152"/>
                <a:gd name="T21" fmla="*/ 28 h 5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80967" name="Freeform 19"/>
            <p:cNvSpPr>
              <a:spLocks/>
            </p:cNvSpPr>
            <p:nvPr/>
          </p:nvSpPr>
          <p:spPr bwMode="auto">
            <a:xfrm rot="10800000" flipH="1">
              <a:off x="4464" y="1248"/>
              <a:ext cx="1152" cy="528"/>
            </a:xfrm>
            <a:custGeom>
              <a:avLst/>
              <a:gdLst>
                <a:gd name="T0" fmla="*/ 0 w 1152"/>
                <a:gd name="T1" fmla="*/ 607 h 504"/>
                <a:gd name="T2" fmla="*/ 96 w 1152"/>
                <a:gd name="T3" fmla="*/ 434 h 504"/>
                <a:gd name="T4" fmla="*/ 240 w 1152"/>
                <a:gd name="T5" fmla="*/ 550 h 504"/>
                <a:gd name="T6" fmla="*/ 336 w 1152"/>
                <a:gd name="T7" fmla="*/ 318 h 504"/>
                <a:gd name="T8" fmla="*/ 480 w 1152"/>
                <a:gd name="T9" fmla="*/ 434 h 504"/>
                <a:gd name="T10" fmla="*/ 576 w 1152"/>
                <a:gd name="T11" fmla="*/ 202 h 504"/>
                <a:gd name="T12" fmla="*/ 720 w 1152"/>
                <a:gd name="T13" fmla="*/ 318 h 504"/>
                <a:gd name="T14" fmla="*/ 816 w 1152"/>
                <a:gd name="T15" fmla="*/ 87 h 504"/>
                <a:gd name="T16" fmla="*/ 960 w 1152"/>
                <a:gd name="T17" fmla="*/ 202 h 504"/>
                <a:gd name="T18" fmla="*/ 1056 w 1152"/>
                <a:gd name="T19" fmla="*/ 28 h 504"/>
                <a:gd name="T20" fmla="*/ 1152 w 1152"/>
                <a:gd name="T21" fmla="*/ 28 h 5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 rot="17404799">
            <a:off x="2836862" y="2071688"/>
            <a:ext cx="23606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grav. hull.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emiss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z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i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ó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endParaRPr lang="en-US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80903" name="Group 13"/>
          <p:cNvGrpSpPr>
            <a:grpSpLocks/>
          </p:cNvGrpSpPr>
          <p:nvPr/>
        </p:nvGrpSpPr>
        <p:grpSpPr bwMode="auto">
          <a:xfrm>
            <a:off x="4937125" y="1835150"/>
            <a:ext cx="1973263" cy="863600"/>
            <a:chOff x="2250" y="321"/>
            <a:chExt cx="4163" cy="2086"/>
          </a:xfrm>
        </p:grpSpPr>
        <p:sp>
          <p:nvSpPr>
            <p:cNvPr id="80958" name="Oval 16"/>
            <p:cNvSpPr>
              <a:spLocks noChangeArrowheads="1"/>
            </p:cNvSpPr>
            <p:nvPr/>
          </p:nvSpPr>
          <p:spPr bwMode="auto">
            <a:xfrm>
              <a:off x="4944" y="1332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959" name="Oval 17"/>
            <p:cNvSpPr>
              <a:spLocks noChangeArrowheads="1"/>
            </p:cNvSpPr>
            <p:nvPr/>
          </p:nvSpPr>
          <p:spPr bwMode="auto">
            <a:xfrm>
              <a:off x="3232" y="321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960" name="Freeform 18"/>
            <p:cNvSpPr>
              <a:spLocks/>
            </p:cNvSpPr>
            <p:nvPr/>
          </p:nvSpPr>
          <p:spPr bwMode="auto">
            <a:xfrm>
              <a:off x="2250" y="1678"/>
              <a:ext cx="1152" cy="528"/>
            </a:xfrm>
            <a:custGeom>
              <a:avLst/>
              <a:gdLst>
                <a:gd name="T0" fmla="*/ 0 w 1152"/>
                <a:gd name="T1" fmla="*/ 607 h 504"/>
                <a:gd name="T2" fmla="*/ 96 w 1152"/>
                <a:gd name="T3" fmla="*/ 434 h 504"/>
                <a:gd name="T4" fmla="*/ 240 w 1152"/>
                <a:gd name="T5" fmla="*/ 550 h 504"/>
                <a:gd name="T6" fmla="*/ 336 w 1152"/>
                <a:gd name="T7" fmla="*/ 318 h 504"/>
                <a:gd name="T8" fmla="*/ 480 w 1152"/>
                <a:gd name="T9" fmla="*/ 434 h 504"/>
                <a:gd name="T10" fmla="*/ 576 w 1152"/>
                <a:gd name="T11" fmla="*/ 202 h 504"/>
                <a:gd name="T12" fmla="*/ 720 w 1152"/>
                <a:gd name="T13" fmla="*/ 318 h 504"/>
                <a:gd name="T14" fmla="*/ 816 w 1152"/>
                <a:gd name="T15" fmla="*/ 87 h 504"/>
                <a:gd name="T16" fmla="*/ 960 w 1152"/>
                <a:gd name="T17" fmla="*/ 202 h 504"/>
                <a:gd name="T18" fmla="*/ 1056 w 1152"/>
                <a:gd name="T19" fmla="*/ 28 h 504"/>
                <a:gd name="T20" fmla="*/ 1152 w 1152"/>
                <a:gd name="T21" fmla="*/ 28 h 5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80961" name="Freeform 19"/>
            <p:cNvSpPr>
              <a:spLocks/>
            </p:cNvSpPr>
            <p:nvPr/>
          </p:nvSpPr>
          <p:spPr bwMode="auto">
            <a:xfrm rot="10800000" flipH="1">
              <a:off x="5261" y="1879"/>
              <a:ext cx="1152" cy="528"/>
            </a:xfrm>
            <a:custGeom>
              <a:avLst/>
              <a:gdLst>
                <a:gd name="T0" fmla="*/ 0 w 1152"/>
                <a:gd name="T1" fmla="*/ 607 h 504"/>
                <a:gd name="T2" fmla="*/ 96 w 1152"/>
                <a:gd name="T3" fmla="*/ 434 h 504"/>
                <a:gd name="T4" fmla="*/ 240 w 1152"/>
                <a:gd name="T5" fmla="*/ 550 h 504"/>
                <a:gd name="T6" fmla="*/ 336 w 1152"/>
                <a:gd name="T7" fmla="*/ 318 h 504"/>
                <a:gd name="T8" fmla="*/ 480 w 1152"/>
                <a:gd name="T9" fmla="*/ 434 h 504"/>
                <a:gd name="T10" fmla="*/ 576 w 1152"/>
                <a:gd name="T11" fmla="*/ 202 h 504"/>
                <a:gd name="T12" fmla="*/ 720 w 1152"/>
                <a:gd name="T13" fmla="*/ 318 h 504"/>
                <a:gd name="T14" fmla="*/ 816 w 1152"/>
                <a:gd name="T15" fmla="*/ 87 h 504"/>
                <a:gd name="T16" fmla="*/ 960 w 1152"/>
                <a:gd name="T17" fmla="*/ 202 h 504"/>
                <a:gd name="T18" fmla="*/ 1056 w 1152"/>
                <a:gd name="T19" fmla="*/ 28 h 504"/>
                <a:gd name="T20" fmla="*/ 1152 w 1152"/>
                <a:gd name="T21" fmla="*/ 28 h 5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</p:grpSp>
      <p:sp>
        <p:nvSpPr>
          <p:cNvPr id="18" name="Oval 17"/>
          <p:cNvSpPr/>
          <p:nvPr/>
        </p:nvSpPr>
        <p:spPr>
          <a:xfrm rot="10980315">
            <a:off x="4787900" y="1860550"/>
            <a:ext cx="1204913" cy="4016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10980315">
            <a:off x="5700713" y="1911350"/>
            <a:ext cx="1204912" cy="4016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906" name="Freeform 19"/>
          <p:cNvSpPr>
            <a:spLocks/>
          </p:cNvSpPr>
          <p:nvPr/>
        </p:nvSpPr>
        <p:spPr bwMode="auto">
          <a:xfrm rot="721924" flipH="1">
            <a:off x="4937125" y="1436688"/>
            <a:ext cx="546100" cy="219075"/>
          </a:xfrm>
          <a:custGeom>
            <a:avLst/>
            <a:gdLst>
              <a:gd name="T0" fmla="*/ 0 w 1152"/>
              <a:gd name="T1" fmla="*/ 2147483646 h 504"/>
              <a:gd name="T2" fmla="*/ 2147483646 w 1152"/>
              <a:gd name="T3" fmla="*/ 2147483646 h 504"/>
              <a:gd name="T4" fmla="*/ 2147483646 w 1152"/>
              <a:gd name="T5" fmla="*/ 2147483646 h 504"/>
              <a:gd name="T6" fmla="*/ 2147483646 w 1152"/>
              <a:gd name="T7" fmla="*/ 2147483646 h 504"/>
              <a:gd name="T8" fmla="*/ 2147483646 w 1152"/>
              <a:gd name="T9" fmla="*/ 2147483646 h 504"/>
              <a:gd name="T10" fmla="*/ 2147483646 w 1152"/>
              <a:gd name="T11" fmla="*/ 2147483646 h 504"/>
              <a:gd name="T12" fmla="*/ 2147483646 w 1152"/>
              <a:gd name="T13" fmla="*/ 2147483646 h 504"/>
              <a:gd name="T14" fmla="*/ 2147483646 w 1152"/>
              <a:gd name="T15" fmla="*/ 2147483646 h 504"/>
              <a:gd name="T16" fmla="*/ 2147483646 w 1152"/>
              <a:gd name="T17" fmla="*/ 2147483646 h 504"/>
              <a:gd name="T18" fmla="*/ 2147483646 w 1152"/>
              <a:gd name="T19" fmla="*/ 2147483646 h 504"/>
              <a:gd name="T20" fmla="*/ 2147483646 w 1152"/>
              <a:gd name="T21" fmla="*/ 2147483646 h 5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sp>
        <p:nvSpPr>
          <p:cNvPr id="80907" name="Freeform 18"/>
          <p:cNvSpPr>
            <a:spLocks/>
          </p:cNvSpPr>
          <p:nvPr/>
        </p:nvSpPr>
        <p:spPr bwMode="auto">
          <a:xfrm rot="-1869412">
            <a:off x="6257925" y="4649788"/>
            <a:ext cx="546100" cy="219075"/>
          </a:xfrm>
          <a:custGeom>
            <a:avLst/>
            <a:gdLst>
              <a:gd name="T0" fmla="*/ 0 w 1152"/>
              <a:gd name="T1" fmla="*/ 2147483646 h 504"/>
              <a:gd name="T2" fmla="*/ 2147483646 w 1152"/>
              <a:gd name="T3" fmla="*/ 2147483646 h 504"/>
              <a:gd name="T4" fmla="*/ 2147483646 w 1152"/>
              <a:gd name="T5" fmla="*/ 2147483646 h 504"/>
              <a:gd name="T6" fmla="*/ 2147483646 w 1152"/>
              <a:gd name="T7" fmla="*/ 2147483646 h 504"/>
              <a:gd name="T8" fmla="*/ 2147483646 w 1152"/>
              <a:gd name="T9" fmla="*/ 2147483646 h 504"/>
              <a:gd name="T10" fmla="*/ 2147483646 w 1152"/>
              <a:gd name="T11" fmla="*/ 2147483646 h 504"/>
              <a:gd name="T12" fmla="*/ 2147483646 w 1152"/>
              <a:gd name="T13" fmla="*/ 2147483646 h 504"/>
              <a:gd name="T14" fmla="*/ 2147483646 w 1152"/>
              <a:gd name="T15" fmla="*/ 2147483646 h 504"/>
              <a:gd name="T16" fmla="*/ 2147483646 w 1152"/>
              <a:gd name="T17" fmla="*/ 2147483646 h 504"/>
              <a:gd name="T18" fmla="*/ 2147483646 w 1152"/>
              <a:gd name="T19" fmla="*/ 2147483646 h 504"/>
              <a:gd name="T20" fmla="*/ 2147483646 w 1152"/>
              <a:gd name="T21" fmla="*/ 2147483646 h 5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 rot="17404799">
            <a:off x="6373812" y="1982788"/>
            <a:ext cx="23606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grav. hull.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emiss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z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i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ó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endParaRPr lang="en-US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80909" name="Oval 16"/>
          <p:cNvSpPr>
            <a:spLocks noChangeArrowheads="1"/>
          </p:cNvSpPr>
          <p:nvPr/>
        </p:nvSpPr>
        <p:spPr bwMode="auto">
          <a:xfrm>
            <a:off x="865188" y="2044700"/>
            <a:ext cx="92075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0" name="Oval 16"/>
          <p:cNvSpPr>
            <a:spLocks noChangeArrowheads="1"/>
          </p:cNvSpPr>
          <p:nvPr/>
        </p:nvSpPr>
        <p:spPr bwMode="auto">
          <a:xfrm>
            <a:off x="1063625" y="2212975"/>
            <a:ext cx="92075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1" name="Oval 16"/>
          <p:cNvSpPr>
            <a:spLocks noChangeArrowheads="1"/>
          </p:cNvSpPr>
          <p:nvPr/>
        </p:nvSpPr>
        <p:spPr bwMode="auto">
          <a:xfrm>
            <a:off x="1079500" y="2030413"/>
            <a:ext cx="90488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2" name="Oval 16"/>
          <p:cNvSpPr>
            <a:spLocks noChangeArrowheads="1"/>
          </p:cNvSpPr>
          <p:nvPr/>
        </p:nvSpPr>
        <p:spPr bwMode="auto">
          <a:xfrm>
            <a:off x="1357313" y="1774825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3" name="Oval 16"/>
          <p:cNvSpPr>
            <a:spLocks noChangeArrowheads="1"/>
          </p:cNvSpPr>
          <p:nvPr/>
        </p:nvSpPr>
        <p:spPr bwMode="auto">
          <a:xfrm>
            <a:off x="1139825" y="2379663"/>
            <a:ext cx="92075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4" name="Oval 16"/>
          <p:cNvSpPr>
            <a:spLocks noChangeArrowheads="1"/>
          </p:cNvSpPr>
          <p:nvPr/>
        </p:nvSpPr>
        <p:spPr bwMode="auto">
          <a:xfrm>
            <a:off x="1262063" y="2014538"/>
            <a:ext cx="90487" cy="80962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5" name="Oval 16"/>
          <p:cNvSpPr>
            <a:spLocks noChangeArrowheads="1"/>
          </p:cNvSpPr>
          <p:nvPr/>
        </p:nvSpPr>
        <p:spPr bwMode="auto">
          <a:xfrm>
            <a:off x="911225" y="1693863"/>
            <a:ext cx="92075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6" name="Oval 16"/>
          <p:cNvSpPr>
            <a:spLocks noChangeArrowheads="1"/>
          </p:cNvSpPr>
          <p:nvPr/>
        </p:nvSpPr>
        <p:spPr bwMode="auto">
          <a:xfrm>
            <a:off x="1143000" y="1847850"/>
            <a:ext cx="90488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7" name="Oval 16"/>
          <p:cNvSpPr>
            <a:spLocks noChangeArrowheads="1"/>
          </p:cNvSpPr>
          <p:nvPr/>
        </p:nvSpPr>
        <p:spPr bwMode="auto">
          <a:xfrm>
            <a:off x="930275" y="2216150"/>
            <a:ext cx="90488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8" name="Oval 16"/>
          <p:cNvSpPr>
            <a:spLocks noChangeArrowheads="1"/>
          </p:cNvSpPr>
          <p:nvPr/>
        </p:nvSpPr>
        <p:spPr bwMode="auto">
          <a:xfrm>
            <a:off x="671513" y="2003425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19" name="Oval 16"/>
          <p:cNvSpPr>
            <a:spLocks noChangeArrowheads="1"/>
          </p:cNvSpPr>
          <p:nvPr/>
        </p:nvSpPr>
        <p:spPr bwMode="auto">
          <a:xfrm>
            <a:off x="1357313" y="2152650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20" name="Oval 16"/>
          <p:cNvSpPr>
            <a:spLocks noChangeArrowheads="1"/>
          </p:cNvSpPr>
          <p:nvPr/>
        </p:nvSpPr>
        <p:spPr bwMode="auto">
          <a:xfrm>
            <a:off x="671513" y="2232025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21" name="Oval 16"/>
          <p:cNvSpPr>
            <a:spLocks noChangeArrowheads="1"/>
          </p:cNvSpPr>
          <p:nvPr/>
        </p:nvSpPr>
        <p:spPr bwMode="auto">
          <a:xfrm>
            <a:off x="900113" y="2460625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80922" name="Group 65"/>
          <p:cNvGrpSpPr>
            <a:grpSpLocks/>
          </p:cNvGrpSpPr>
          <p:nvPr/>
        </p:nvGrpSpPr>
        <p:grpSpPr bwMode="auto">
          <a:xfrm>
            <a:off x="8248650" y="1654175"/>
            <a:ext cx="685800" cy="990600"/>
            <a:chOff x="8249428" y="1654722"/>
            <a:chExt cx="685800" cy="990600"/>
          </a:xfrm>
        </p:grpSpPr>
        <p:sp>
          <p:nvSpPr>
            <p:cNvPr id="26" name="Explosion 1 25"/>
            <p:cNvSpPr/>
            <p:nvPr/>
          </p:nvSpPr>
          <p:spPr>
            <a:xfrm>
              <a:off x="8249428" y="1654722"/>
              <a:ext cx="685800" cy="9906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0956" name="Oval 16"/>
            <p:cNvSpPr>
              <a:spLocks noChangeArrowheads="1"/>
            </p:cNvSpPr>
            <p:nvPr/>
          </p:nvSpPr>
          <p:spPr bwMode="auto">
            <a:xfrm>
              <a:off x="8516296" y="2090765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957" name="Oval 16"/>
            <p:cNvSpPr>
              <a:spLocks noChangeArrowheads="1"/>
            </p:cNvSpPr>
            <p:nvPr/>
          </p:nvSpPr>
          <p:spPr bwMode="auto">
            <a:xfrm>
              <a:off x="8534400" y="2079549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7829550" y="2808288"/>
            <a:ext cx="1524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ütközés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843463" y="2808288"/>
            <a:ext cx="207168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centri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kus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kettős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0925" name="Rectangle 45"/>
          <p:cNvSpPr>
            <a:spLocks noChangeArrowheads="1"/>
          </p:cNvSpPr>
          <p:nvPr/>
        </p:nvSpPr>
        <p:spPr bwMode="auto">
          <a:xfrm>
            <a:off x="638175" y="3398838"/>
            <a:ext cx="9345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rgbClr val="31859C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Kocsis, Gaspar, Marka 2006; O’Leary, Kocsis, Loeb 2009; Kocsis &amp; Levin 2012</a:t>
            </a:r>
            <a:endParaRPr lang="en-US" altLang="en-US" sz="2800">
              <a:solidFill>
                <a:srgbClr val="31859C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0926" name="Oval 16"/>
          <p:cNvSpPr>
            <a:spLocks noChangeArrowheads="1"/>
          </p:cNvSpPr>
          <p:nvPr/>
        </p:nvSpPr>
        <p:spPr bwMode="auto">
          <a:xfrm>
            <a:off x="754063" y="4970463"/>
            <a:ext cx="328612" cy="390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80927" name="Group 51"/>
          <p:cNvGrpSpPr>
            <a:grpSpLocks/>
          </p:cNvGrpSpPr>
          <p:nvPr/>
        </p:nvGrpSpPr>
        <p:grpSpPr bwMode="auto">
          <a:xfrm>
            <a:off x="1246188" y="5097463"/>
            <a:ext cx="1255712" cy="257175"/>
            <a:chOff x="1406404" y="4400159"/>
            <a:chExt cx="2118296" cy="451159"/>
          </a:xfrm>
        </p:grpSpPr>
        <p:sp>
          <p:nvSpPr>
            <p:cNvPr id="61" name="Oval 60"/>
            <p:cNvSpPr/>
            <p:nvPr/>
          </p:nvSpPr>
          <p:spPr>
            <a:xfrm rot="10980315">
              <a:off x="1406404" y="4400159"/>
              <a:ext cx="1205099" cy="4010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 rot="10980315">
              <a:off x="2319601" y="4450288"/>
              <a:ext cx="1205099" cy="4010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-257175" y="5407025"/>
            <a:ext cx="36528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Fekete lyuk kettős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+ s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z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upermass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zív fekete lyuk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0929" name="Oval 16"/>
          <p:cNvSpPr>
            <a:spLocks noChangeArrowheads="1"/>
          </p:cNvSpPr>
          <p:nvPr/>
        </p:nvSpPr>
        <p:spPr bwMode="auto">
          <a:xfrm>
            <a:off x="1441450" y="5059363"/>
            <a:ext cx="90488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30" name="Oval 16"/>
          <p:cNvSpPr>
            <a:spLocks noChangeArrowheads="1"/>
          </p:cNvSpPr>
          <p:nvPr/>
        </p:nvSpPr>
        <p:spPr bwMode="auto">
          <a:xfrm>
            <a:off x="2263775" y="5305425"/>
            <a:ext cx="90488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80931" name="Group 68"/>
          <p:cNvGrpSpPr>
            <a:grpSpLocks/>
          </p:cNvGrpSpPr>
          <p:nvPr/>
        </p:nvGrpSpPr>
        <p:grpSpPr bwMode="auto">
          <a:xfrm rot="-1667999">
            <a:off x="5799138" y="5076825"/>
            <a:ext cx="1257300" cy="198438"/>
            <a:chOff x="1406404" y="4400159"/>
            <a:chExt cx="2118296" cy="451159"/>
          </a:xfrm>
        </p:grpSpPr>
        <p:sp>
          <p:nvSpPr>
            <p:cNvPr id="70" name="Oval 69"/>
            <p:cNvSpPr/>
            <p:nvPr/>
          </p:nvSpPr>
          <p:spPr>
            <a:xfrm rot="10980315">
              <a:off x="1405832" y="4398418"/>
              <a:ext cx="1206251" cy="40062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 rot="10980315">
              <a:off x="2319277" y="4436292"/>
              <a:ext cx="1206253" cy="40062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0932" name="Group 71"/>
          <p:cNvGrpSpPr>
            <a:grpSpLocks/>
          </p:cNvGrpSpPr>
          <p:nvPr/>
        </p:nvGrpSpPr>
        <p:grpSpPr bwMode="auto">
          <a:xfrm rot="2963311">
            <a:off x="3783013" y="4948237"/>
            <a:ext cx="914400" cy="479425"/>
            <a:chOff x="1406404" y="4400159"/>
            <a:chExt cx="2118296" cy="451159"/>
          </a:xfrm>
        </p:grpSpPr>
        <p:sp>
          <p:nvSpPr>
            <p:cNvPr id="73" name="Oval 72"/>
            <p:cNvSpPr/>
            <p:nvPr/>
          </p:nvSpPr>
          <p:spPr>
            <a:xfrm rot="10980315">
              <a:off x="1401319" y="4400731"/>
              <a:ext cx="1206252" cy="40036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 rot="10980315">
              <a:off x="2313162" y="4450704"/>
              <a:ext cx="1206252" cy="40036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0933" name="Freeform 19"/>
          <p:cNvSpPr>
            <a:spLocks/>
          </p:cNvSpPr>
          <p:nvPr/>
        </p:nvSpPr>
        <p:spPr bwMode="auto">
          <a:xfrm rot="10800000" flipH="1">
            <a:off x="6551613" y="5297488"/>
            <a:ext cx="546100" cy="217487"/>
          </a:xfrm>
          <a:custGeom>
            <a:avLst/>
            <a:gdLst>
              <a:gd name="T0" fmla="*/ 0 w 1152"/>
              <a:gd name="T1" fmla="*/ 2147483646 h 504"/>
              <a:gd name="T2" fmla="*/ 2147483646 w 1152"/>
              <a:gd name="T3" fmla="*/ 2147483646 h 504"/>
              <a:gd name="T4" fmla="*/ 2147483646 w 1152"/>
              <a:gd name="T5" fmla="*/ 2147483646 h 504"/>
              <a:gd name="T6" fmla="*/ 2147483646 w 1152"/>
              <a:gd name="T7" fmla="*/ 2147483646 h 504"/>
              <a:gd name="T8" fmla="*/ 2147483646 w 1152"/>
              <a:gd name="T9" fmla="*/ 2147483646 h 504"/>
              <a:gd name="T10" fmla="*/ 2147483646 w 1152"/>
              <a:gd name="T11" fmla="*/ 2147483646 h 504"/>
              <a:gd name="T12" fmla="*/ 2147483646 w 1152"/>
              <a:gd name="T13" fmla="*/ 2147483646 h 504"/>
              <a:gd name="T14" fmla="*/ 2147483646 w 1152"/>
              <a:gd name="T15" fmla="*/ 2147483646 h 504"/>
              <a:gd name="T16" fmla="*/ 2147483646 w 1152"/>
              <a:gd name="T17" fmla="*/ 2147483646 h 504"/>
              <a:gd name="T18" fmla="*/ 2147483646 w 1152"/>
              <a:gd name="T19" fmla="*/ 2147483646 h 504"/>
              <a:gd name="T20" fmla="*/ 2147483646 w 1152"/>
              <a:gd name="T21" fmla="*/ 2147483646 h 5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grpSp>
        <p:nvGrpSpPr>
          <p:cNvPr id="80934" name="Group 79"/>
          <p:cNvGrpSpPr>
            <a:grpSpLocks/>
          </p:cNvGrpSpPr>
          <p:nvPr/>
        </p:nvGrpSpPr>
        <p:grpSpPr bwMode="auto">
          <a:xfrm>
            <a:off x="8197850" y="4700588"/>
            <a:ext cx="685800" cy="990600"/>
            <a:chOff x="8249428" y="1654722"/>
            <a:chExt cx="685800" cy="990600"/>
          </a:xfrm>
        </p:grpSpPr>
        <p:sp>
          <p:nvSpPr>
            <p:cNvPr id="81" name="Explosion 1 80"/>
            <p:cNvSpPr/>
            <p:nvPr/>
          </p:nvSpPr>
          <p:spPr>
            <a:xfrm>
              <a:off x="8249428" y="1654722"/>
              <a:ext cx="685800" cy="9906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0947" name="Oval 16"/>
            <p:cNvSpPr>
              <a:spLocks noChangeArrowheads="1"/>
            </p:cNvSpPr>
            <p:nvPr/>
          </p:nvSpPr>
          <p:spPr bwMode="auto">
            <a:xfrm>
              <a:off x="8516296" y="2090765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948" name="Oval 16"/>
            <p:cNvSpPr>
              <a:spLocks noChangeArrowheads="1"/>
            </p:cNvSpPr>
            <p:nvPr/>
          </p:nvSpPr>
          <p:spPr bwMode="auto">
            <a:xfrm>
              <a:off x="8534400" y="2079549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7604125" y="5740400"/>
            <a:ext cx="1524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ütközés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0936" name="Oval 16"/>
          <p:cNvSpPr>
            <a:spLocks noChangeArrowheads="1"/>
          </p:cNvSpPr>
          <p:nvPr/>
        </p:nvSpPr>
        <p:spPr bwMode="auto">
          <a:xfrm>
            <a:off x="3443288" y="4987925"/>
            <a:ext cx="328612" cy="390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37" name="Oval 16"/>
          <p:cNvSpPr>
            <a:spLocks noChangeArrowheads="1"/>
          </p:cNvSpPr>
          <p:nvPr/>
        </p:nvSpPr>
        <p:spPr bwMode="auto">
          <a:xfrm>
            <a:off x="5491163" y="4957763"/>
            <a:ext cx="328612" cy="390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498850" y="5602288"/>
            <a:ext cx="329088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Kozai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os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z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cill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áció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(e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centricit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ás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és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in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lin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áció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8" name="Rectangle 87"/>
          <p:cNvSpPr/>
          <p:nvPr/>
        </p:nvSpPr>
        <p:spPr>
          <a:xfrm rot="17404799">
            <a:off x="6434931" y="4998244"/>
            <a:ext cx="23590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grav. hull.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emiss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z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i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ó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endParaRPr lang="en-US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80940" name="Rectangle 78"/>
          <p:cNvSpPr>
            <a:spLocks noChangeArrowheads="1"/>
          </p:cNvSpPr>
          <p:nvPr/>
        </p:nvSpPr>
        <p:spPr bwMode="auto">
          <a:xfrm>
            <a:off x="665163" y="6421438"/>
            <a:ext cx="7967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rgbClr val="31859C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Wen 2003; Antonini &amp; Perets (2012); Naoz, Kocsis, Loeb, Yunes (2012)</a:t>
            </a:r>
          </a:p>
        </p:txBody>
      </p:sp>
      <p:sp>
        <p:nvSpPr>
          <p:cNvPr id="80941" name="Oval 16"/>
          <p:cNvSpPr>
            <a:spLocks noChangeArrowheads="1"/>
          </p:cNvSpPr>
          <p:nvPr/>
        </p:nvSpPr>
        <p:spPr bwMode="auto">
          <a:xfrm>
            <a:off x="3917950" y="5072063"/>
            <a:ext cx="92075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42" name="Oval 16"/>
          <p:cNvSpPr>
            <a:spLocks noChangeArrowheads="1"/>
          </p:cNvSpPr>
          <p:nvPr/>
        </p:nvSpPr>
        <p:spPr bwMode="auto">
          <a:xfrm>
            <a:off x="4489450" y="5194300"/>
            <a:ext cx="90488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43" name="Oval 16"/>
          <p:cNvSpPr>
            <a:spLocks noChangeArrowheads="1"/>
          </p:cNvSpPr>
          <p:nvPr/>
        </p:nvSpPr>
        <p:spPr bwMode="auto">
          <a:xfrm>
            <a:off x="6234113" y="5105400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44" name="Oval 16"/>
          <p:cNvSpPr>
            <a:spLocks noChangeArrowheads="1"/>
          </p:cNvSpPr>
          <p:nvPr/>
        </p:nvSpPr>
        <p:spPr bwMode="auto">
          <a:xfrm>
            <a:off x="6538913" y="5181600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45" name="Freeform 18"/>
          <p:cNvSpPr>
            <a:spLocks/>
          </p:cNvSpPr>
          <p:nvPr/>
        </p:nvSpPr>
        <p:spPr bwMode="auto">
          <a:xfrm>
            <a:off x="6226175" y="1463675"/>
            <a:ext cx="546100" cy="219075"/>
          </a:xfrm>
          <a:custGeom>
            <a:avLst/>
            <a:gdLst>
              <a:gd name="T0" fmla="*/ 0 w 1152"/>
              <a:gd name="T1" fmla="*/ 2147483646 h 504"/>
              <a:gd name="T2" fmla="*/ 2147483646 w 1152"/>
              <a:gd name="T3" fmla="*/ 2147483646 h 504"/>
              <a:gd name="T4" fmla="*/ 2147483646 w 1152"/>
              <a:gd name="T5" fmla="*/ 2147483646 h 504"/>
              <a:gd name="T6" fmla="*/ 2147483646 w 1152"/>
              <a:gd name="T7" fmla="*/ 2147483646 h 504"/>
              <a:gd name="T8" fmla="*/ 2147483646 w 1152"/>
              <a:gd name="T9" fmla="*/ 2147483646 h 504"/>
              <a:gd name="T10" fmla="*/ 2147483646 w 1152"/>
              <a:gd name="T11" fmla="*/ 2147483646 h 504"/>
              <a:gd name="T12" fmla="*/ 2147483646 w 1152"/>
              <a:gd name="T13" fmla="*/ 2147483646 h 504"/>
              <a:gd name="T14" fmla="*/ 2147483646 w 1152"/>
              <a:gd name="T15" fmla="*/ 2147483646 h 504"/>
              <a:gd name="T16" fmla="*/ 2147483646 w 1152"/>
              <a:gd name="T17" fmla="*/ 2147483646 h 504"/>
              <a:gd name="T18" fmla="*/ 2147483646 w 1152"/>
              <a:gd name="T19" fmla="*/ 2147483646 h 504"/>
              <a:gd name="T20" fmla="*/ 2147483646 w 1152"/>
              <a:gd name="T21" fmla="*/ 2147483646 h 5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124200"/>
            <a:ext cx="77343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Ismétlődő </a:t>
            </a:r>
            <a:r>
              <a:rPr lang="en-US" altLang="en-US" smtClean="0"/>
              <a:t>LIGO </a:t>
            </a:r>
            <a:r>
              <a:rPr lang="hu-HU" altLang="en-US" smtClean="0"/>
              <a:t>felvillanások</a:t>
            </a:r>
            <a:endParaRPr lang="en-US" altLang="en-US" smtClean="0"/>
          </a:p>
        </p:txBody>
      </p:sp>
      <p:sp>
        <p:nvSpPr>
          <p:cNvPr id="5" name="Rectangle 4"/>
          <p:cNvSpPr/>
          <p:nvPr/>
        </p:nvSpPr>
        <p:spPr>
          <a:xfrm>
            <a:off x="334963" y="2589213"/>
            <a:ext cx="1524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Sűrű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popul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áció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7238" y="2808288"/>
            <a:ext cx="1524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elhaladás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82950" name="Group 13"/>
          <p:cNvGrpSpPr>
            <a:grpSpLocks/>
          </p:cNvGrpSpPr>
          <p:nvPr/>
        </p:nvGrpSpPr>
        <p:grpSpPr bwMode="auto">
          <a:xfrm>
            <a:off x="2503488" y="1789113"/>
            <a:ext cx="1047750" cy="755650"/>
            <a:chOff x="3408" y="238"/>
            <a:chExt cx="2208" cy="1826"/>
          </a:xfrm>
        </p:grpSpPr>
        <p:sp>
          <p:nvSpPr>
            <p:cNvPr id="82983" name="Freeform 14"/>
            <p:cNvSpPr>
              <a:spLocks/>
            </p:cNvSpPr>
            <p:nvPr/>
          </p:nvSpPr>
          <p:spPr bwMode="auto">
            <a:xfrm>
              <a:off x="3888" y="238"/>
              <a:ext cx="721" cy="1825"/>
            </a:xfrm>
            <a:custGeom>
              <a:avLst/>
              <a:gdLst>
                <a:gd name="T0" fmla="*/ 724 w 720"/>
                <a:gd name="T1" fmla="*/ 1828 h 1824"/>
                <a:gd name="T2" fmla="*/ 48 w 720"/>
                <a:gd name="T3" fmla="*/ 1060 h 1824"/>
                <a:gd name="T4" fmla="*/ 436 w 720"/>
                <a:gd name="T5" fmla="*/ 0 h 18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0" h="1824">
                  <a:moveTo>
                    <a:pt x="720" y="1824"/>
                  </a:moveTo>
                  <a:cubicBezTo>
                    <a:pt x="408" y="1592"/>
                    <a:pt x="96" y="1360"/>
                    <a:pt x="48" y="1056"/>
                  </a:cubicBezTo>
                  <a:cubicBezTo>
                    <a:pt x="0" y="752"/>
                    <a:pt x="216" y="376"/>
                    <a:pt x="43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lg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82984" name="Freeform 15"/>
            <p:cNvSpPr>
              <a:spLocks/>
            </p:cNvSpPr>
            <p:nvPr/>
          </p:nvSpPr>
          <p:spPr bwMode="auto">
            <a:xfrm>
              <a:off x="3408" y="240"/>
              <a:ext cx="888" cy="1824"/>
            </a:xfrm>
            <a:custGeom>
              <a:avLst/>
              <a:gdLst>
                <a:gd name="T0" fmla="*/ 144 w 888"/>
                <a:gd name="T1" fmla="*/ 0 h 1824"/>
                <a:gd name="T2" fmla="*/ 864 w 888"/>
                <a:gd name="T3" fmla="*/ 1008 h 1824"/>
                <a:gd name="T4" fmla="*/ 0 w 888"/>
                <a:gd name="T5" fmla="*/ 1824 h 18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8" h="1824">
                  <a:moveTo>
                    <a:pt x="144" y="0"/>
                  </a:moveTo>
                  <a:cubicBezTo>
                    <a:pt x="516" y="352"/>
                    <a:pt x="888" y="704"/>
                    <a:pt x="864" y="1008"/>
                  </a:cubicBezTo>
                  <a:cubicBezTo>
                    <a:pt x="840" y="1312"/>
                    <a:pt x="420" y="1568"/>
                    <a:pt x="0" y="18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82985" name="Oval 16"/>
            <p:cNvSpPr>
              <a:spLocks noChangeArrowheads="1"/>
            </p:cNvSpPr>
            <p:nvPr/>
          </p:nvSpPr>
          <p:spPr bwMode="auto">
            <a:xfrm>
              <a:off x="4272" y="1776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986" name="Oval 17"/>
            <p:cNvSpPr>
              <a:spLocks noChangeArrowheads="1"/>
            </p:cNvSpPr>
            <p:nvPr/>
          </p:nvSpPr>
          <p:spPr bwMode="auto">
            <a:xfrm>
              <a:off x="3744" y="432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987" name="Freeform 18"/>
            <p:cNvSpPr>
              <a:spLocks/>
            </p:cNvSpPr>
            <p:nvPr/>
          </p:nvSpPr>
          <p:spPr bwMode="auto">
            <a:xfrm>
              <a:off x="4464" y="432"/>
              <a:ext cx="1152" cy="528"/>
            </a:xfrm>
            <a:custGeom>
              <a:avLst/>
              <a:gdLst>
                <a:gd name="T0" fmla="*/ 0 w 1152"/>
                <a:gd name="T1" fmla="*/ 607 h 504"/>
                <a:gd name="T2" fmla="*/ 96 w 1152"/>
                <a:gd name="T3" fmla="*/ 434 h 504"/>
                <a:gd name="T4" fmla="*/ 240 w 1152"/>
                <a:gd name="T5" fmla="*/ 550 h 504"/>
                <a:gd name="T6" fmla="*/ 336 w 1152"/>
                <a:gd name="T7" fmla="*/ 318 h 504"/>
                <a:gd name="T8" fmla="*/ 480 w 1152"/>
                <a:gd name="T9" fmla="*/ 434 h 504"/>
                <a:gd name="T10" fmla="*/ 576 w 1152"/>
                <a:gd name="T11" fmla="*/ 202 h 504"/>
                <a:gd name="T12" fmla="*/ 720 w 1152"/>
                <a:gd name="T13" fmla="*/ 318 h 504"/>
                <a:gd name="T14" fmla="*/ 816 w 1152"/>
                <a:gd name="T15" fmla="*/ 87 h 504"/>
                <a:gd name="T16" fmla="*/ 960 w 1152"/>
                <a:gd name="T17" fmla="*/ 202 h 504"/>
                <a:gd name="T18" fmla="*/ 1056 w 1152"/>
                <a:gd name="T19" fmla="*/ 28 h 504"/>
                <a:gd name="T20" fmla="*/ 1152 w 1152"/>
                <a:gd name="T21" fmla="*/ 28 h 5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82988" name="Freeform 19"/>
            <p:cNvSpPr>
              <a:spLocks/>
            </p:cNvSpPr>
            <p:nvPr/>
          </p:nvSpPr>
          <p:spPr bwMode="auto">
            <a:xfrm rot="10800000" flipH="1">
              <a:off x="4464" y="1248"/>
              <a:ext cx="1152" cy="528"/>
            </a:xfrm>
            <a:custGeom>
              <a:avLst/>
              <a:gdLst>
                <a:gd name="T0" fmla="*/ 0 w 1152"/>
                <a:gd name="T1" fmla="*/ 607 h 504"/>
                <a:gd name="T2" fmla="*/ 96 w 1152"/>
                <a:gd name="T3" fmla="*/ 434 h 504"/>
                <a:gd name="T4" fmla="*/ 240 w 1152"/>
                <a:gd name="T5" fmla="*/ 550 h 504"/>
                <a:gd name="T6" fmla="*/ 336 w 1152"/>
                <a:gd name="T7" fmla="*/ 318 h 504"/>
                <a:gd name="T8" fmla="*/ 480 w 1152"/>
                <a:gd name="T9" fmla="*/ 434 h 504"/>
                <a:gd name="T10" fmla="*/ 576 w 1152"/>
                <a:gd name="T11" fmla="*/ 202 h 504"/>
                <a:gd name="T12" fmla="*/ 720 w 1152"/>
                <a:gd name="T13" fmla="*/ 318 h 504"/>
                <a:gd name="T14" fmla="*/ 816 w 1152"/>
                <a:gd name="T15" fmla="*/ 87 h 504"/>
                <a:gd name="T16" fmla="*/ 960 w 1152"/>
                <a:gd name="T17" fmla="*/ 202 h 504"/>
                <a:gd name="T18" fmla="*/ 1056 w 1152"/>
                <a:gd name="T19" fmla="*/ 28 h 504"/>
                <a:gd name="T20" fmla="*/ 1152 w 1152"/>
                <a:gd name="T21" fmla="*/ 28 h 5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 rot="17404799">
            <a:off x="2836862" y="2071688"/>
            <a:ext cx="23606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grav. hull.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emiss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z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i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ó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endParaRPr lang="en-US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82952" name="Group 13"/>
          <p:cNvGrpSpPr>
            <a:grpSpLocks/>
          </p:cNvGrpSpPr>
          <p:nvPr/>
        </p:nvGrpSpPr>
        <p:grpSpPr bwMode="auto">
          <a:xfrm>
            <a:off x="4937125" y="1835150"/>
            <a:ext cx="1973263" cy="863600"/>
            <a:chOff x="2250" y="321"/>
            <a:chExt cx="4163" cy="2086"/>
          </a:xfrm>
        </p:grpSpPr>
        <p:sp>
          <p:nvSpPr>
            <p:cNvPr id="82979" name="Oval 16"/>
            <p:cNvSpPr>
              <a:spLocks noChangeArrowheads="1"/>
            </p:cNvSpPr>
            <p:nvPr/>
          </p:nvSpPr>
          <p:spPr bwMode="auto">
            <a:xfrm>
              <a:off x="4944" y="1332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980" name="Oval 17"/>
            <p:cNvSpPr>
              <a:spLocks noChangeArrowheads="1"/>
            </p:cNvSpPr>
            <p:nvPr/>
          </p:nvSpPr>
          <p:spPr bwMode="auto">
            <a:xfrm>
              <a:off x="3232" y="321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981" name="Freeform 18"/>
            <p:cNvSpPr>
              <a:spLocks/>
            </p:cNvSpPr>
            <p:nvPr/>
          </p:nvSpPr>
          <p:spPr bwMode="auto">
            <a:xfrm>
              <a:off x="2250" y="1678"/>
              <a:ext cx="1152" cy="528"/>
            </a:xfrm>
            <a:custGeom>
              <a:avLst/>
              <a:gdLst>
                <a:gd name="T0" fmla="*/ 0 w 1152"/>
                <a:gd name="T1" fmla="*/ 607 h 504"/>
                <a:gd name="T2" fmla="*/ 96 w 1152"/>
                <a:gd name="T3" fmla="*/ 434 h 504"/>
                <a:gd name="T4" fmla="*/ 240 w 1152"/>
                <a:gd name="T5" fmla="*/ 550 h 504"/>
                <a:gd name="T6" fmla="*/ 336 w 1152"/>
                <a:gd name="T7" fmla="*/ 318 h 504"/>
                <a:gd name="T8" fmla="*/ 480 w 1152"/>
                <a:gd name="T9" fmla="*/ 434 h 504"/>
                <a:gd name="T10" fmla="*/ 576 w 1152"/>
                <a:gd name="T11" fmla="*/ 202 h 504"/>
                <a:gd name="T12" fmla="*/ 720 w 1152"/>
                <a:gd name="T13" fmla="*/ 318 h 504"/>
                <a:gd name="T14" fmla="*/ 816 w 1152"/>
                <a:gd name="T15" fmla="*/ 87 h 504"/>
                <a:gd name="T16" fmla="*/ 960 w 1152"/>
                <a:gd name="T17" fmla="*/ 202 h 504"/>
                <a:gd name="T18" fmla="*/ 1056 w 1152"/>
                <a:gd name="T19" fmla="*/ 28 h 504"/>
                <a:gd name="T20" fmla="*/ 1152 w 1152"/>
                <a:gd name="T21" fmla="*/ 28 h 5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82982" name="Freeform 19"/>
            <p:cNvSpPr>
              <a:spLocks/>
            </p:cNvSpPr>
            <p:nvPr/>
          </p:nvSpPr>
          <p:spPr bwMode="auto">
            <a:xfrm rot="10800000" flipH="1">
              <a:off x="5261" y="1879"/>
              <a:ext cx="1152" cy="528"/>
            </a:xfrm>
            <a:custGeom>
              <a:avLst/>
              <a:gdLst>
                <a:gd name="T0" fmla="*/ 0 w 1152"/>
                <a:gd name="T1" fmla="*/ 607 h 504"/>
                <a:gd name="T2" fmla="*/ 96 w 1152"/>
                <a:gd name="T3" fmla="*/ 434 h 504"/>
                <a:gd name="T4" fmla="*/ 240 w 1152"/>
                <a:gd name="T5" fmla="*/ 550 h 504"/>
                <a:gd name="T6" fmla="*/ 336 w 1152"/>
                <a:gd name="T7" fmla="*/ 318 h 504"/>
                <a:gd name="T8" fmla="*/ 480 w 1152"/>
                <a:gd name="T9" fmla="*/ 434 h 504"/>
                <a:gd name="T10" fmla="*/ 576 w 1152"/>
                <a:gd name="T11" fmla="*/ 202 h 504"/>
                <a:gd name="T12" fmla="*/ 720 w 1152"/>
                <a:gd name="T13" fmla="*/ 318 h 504"/>
                <a:gd name="T14" fmla="*/ 816 w 1152"/>
                <a:gd name="T15" fmla="*/ 87 h 504"/>
                <a:gd name="T16" fmla="*/ 960 w 1152"/>
                <a:gd name="T17" fmla="*/ 202 h 504"/>
                <a:gd name="T18" fmla="*/ 1056 w 1152"/>
                <a:gd name="T19" fmla="*/ 28 h 504"/>
                <a:gd name="T20" fmla="*/ 1152 w 1152"/>
                <a:gd name="T21" fmla="*/ 28 h 5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</p:grpSp>
      <p:sp>
        <p:nvSpPr>
          <p:cNvPr id="18" name="Oval 17"/>
          <p:cNvSpPr/>
          <p:nvPr/>
        </p:nvSpPr>
        <p:spPr>
          <a:xfrm rot="10980315">
            <a:off x="4787900" y="1860550"/>
            <a:ext cx="1204913" cy="4016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10980315">
            <a:off x="5700713" y="1911350"/>
            <a:ext cx="1204912" cy="4016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955" name="Freeform 19"/>
          <p:cNvSpPr>
            <a:spLocks/>
          </p:cNvSpPr>
          <p:nvPr/>
        </p:nvSpPr>
        <p:spPr bwMode="auto">
          <a:xfrm rot="721924" flipH="1">
            <a:off x="4937125" y="1436688"/>
            <a:ext cx="546100" cy="219075"/>
          </a:xfrm>
          <a:custGeom>
            <a:avLst/>
            <a:gdLst>
              <a:gd name="T0" fmla="*/ 0 w 1152"/>
              <a:gd name="T1" fmla="*/ 2147483646 h 504"/>
              <a:gd name="T2" fmla="*/ 2147483646 w 1152"/>
              <a:gd name="T3" fmla="*/ 2147483646 h 504"/>
              <a:gd name="T4" fmla="*/ 2147483646 w 1152"/>
              <a:gd name="T5" fmla="*/ 2147483646 h 504"/>
              <a:gd name="T6" fmla="*/ 2147483646 w 1152"/>
              <a:gd name="T7" fmla="*/ 2147483646 h 504"/>
              <a:gd name="T8" fmla="*/ 2147483646 w 1152"/>
              <a:gd name="T9" fmla="*/ 2147483646 h 504"/>
              <a:gd name="T10" fmla="*/ 2147483646 w 1152"/>
              <a:gd name="T11" fmla="*/ 2147483646 h 504"/>
              <a:gd name="T12" fmla="*/ 2147483646 w 1152"/>
              <a:gd name="T13" fmla="*/ 2147483646 h 504"/>
              <a:gd name="T14" fmla="*/ 2147483646 w 1152"/>
              <a:gd name="T15" fmla="*/ 2147483646 h 504"/>
              <a:gd name="T16" fmla="*/ 2147483646 w 1152"/>
              <a:gd name="T17" fmla="*/ 2147483646 h 504"/>
              <a:gd name="T18" fmla="*/ 2147483646 w 1152"/>
              <a:gd name="T19" fmla="*/ 2147483646 h 504"/>
              <a:gd name="T20" fmla="*/ 2147483646 w 1152"/>
              <a:gd name="T21" fmla="*/ 2147483646 h 5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 rot="17404799">
            <a:off x="6373812" y="1982788"/>
            <a:ext cx="23606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grav. hull.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emiss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z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i</a:t>
            </a: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ó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 </a:t>
            </a:r>
            <a:endParaRPr lang="en-US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82957" name="Oval 16"/>
          <p:cNvSpPr>
            <a:spLocks noChangeArrowheads="1"/>
          </p:cNvSpPr>
          <p:nvPr/>
        </p:nvSpPr>
        <p:spPr bwMode="auto">
          <a:xfrm>
            <a:off x="865188" y="2044700"/>
            <a:ext cx="92075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8" name="Oval 16"/>
          <p:cNvSpPr>
            <a:spLocks noChangeArrowheads="1"/>
          </p:cNvSpPr>
          <p:nvPr/>
        </p:nvSpPr>
        <p:spPr bwMode="auto">
          <a:xfrm>
            <a:off x="1063625" y="2212975"/>
            <a:ext cx="92075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9" name="Oval 16"/>
          <p:cNvSpPr>
            <a:spLocks noChangeArrowheads="1"/>
          </p:cNvSpPr>
          <p:nvPr/>
        </p:nvSpPr>
        <p:spPr bwMode="auto">
          <a:xfrm>
            <a:off x="1079500" y="2030413"/>
            <a:ext cx="90488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0" name="Oval 16"/>
          <p:cNvSpPr>
            <a:spLocks noChangeArrowheads="1"/>
          </p:cNvSpPr>
          <p:nvPr/>
        </p:nvSpPr>
        <p:spPr bwMode="auto">
          <a:xfrm>
            <a:off x="1357313" y="1774825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1" name="Oval 16"/>
          <p:cNvSpPr>
            <a:spLocks noChangeArrowheads="1"/>
          </p:cNvSpPr>
          <p:nvPr/>
        </p:nvSpPr>
        <p:spPr bwMode="auto">
          <a:xfrm>
            <a:off x="1139825" y="2379663"/>
            <a:ext cx="92075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2" name="Oval 16"/>
          <p:cNvSpPr>
            <a:spLocks noChangeArrowheads="1"/>
          </p:cNvSpPr>
          <p:nvPr/>
        </p:nvSpPr>
        <p:spPr bwMode="auto">
          <a:xfrm>
            <a:off x="1262063" y="2014538"/>
            <a:ext cx="90487" cy="80962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3" name="Oval 16"/>
          <p:cNvSpPr>
            <a:spLocks noChangeArrowheads="1"/>
          </p:cNvSpPr>
          <p:nvPr/>
        </p:nvSpPr>
        <p:spPr bwMode="auto">
          <a:xfrm>
            <a:off x="911225" y="1693863"/>
            <a:ext cx="92075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4" name="Oval 16"/>
          <p:cNvSpPr>
            <a:spLocks noChangeArrowheads="1"/>
          </p:cNvSpPr>
          <p:nvPr/>
        </p:nvSpPr>
        <p:spPr bwMode="auto">
          <a:xfrm>
            <a:off x="1143000" y="1847850"/>
            <a:ext cx="90488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5" name="Oval 16"/>
          <p:cNvSpPr>
            <a:spLocks noChangeArrowheads="1"/>
          </p:cNvSpPr>
          <p:nvPr/>
        </p:nvSpPr>
        <p:spPr bwMode="auto">
          <a:xfrm>
            <a:off x="930275" y="2216150"/>
            <a:ext cx="90488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6" name="Oval 16"/>
          <p:cNvSpPr>
            <a:spLocks noChangeArrowheads="1"/>
          </p:cNvSpPr>
          <p:nvPr/>
        </p:nvSpPr>
        <p:spPr bwMode="auto">
          <a:xfrm>
            <a:off x="671513" y="2003425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7" name="Oval 16"/>
          <p:cNvSpPr>
            <a:spLocks noChangeArrowheads="1"/>
          </p:cNvSpPr>
          <p:nvPr/>
        </p:nvSpPr>
        <p:spPr bwMode="auto">
          <a:xfrm>
            <a:off x="1357313" y="2152650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8" name="Oval 16"/>
          <p:cNvSpPr>
            <a:spLocks noChangeArrowheads="1"/>
          </p:cNvSpPr>
          <p:nvPr/>
        </p:nvSpPr>
        <p:spPr bwMode="auto">
          <a:xfrm>
            <a:off x="671513" y="2232025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9" name="Oval 16"/>
          <p:cNvSpPr>
            <a:spLocks noChangeArrowheads="1"/>
          </p:cNvSpPr>
          <p:nvPr/>
        </p:nvSpPr>
        <p:spPr bwMode="auto">
          <a:xfrm>
            <a:off x="900113" y="2460625"/>
            <a:ext cx="90487" cy="793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82970" name="Group 65"/>
          <p:cNvGrpSpPr>
            <a:grpSpLocks/>
          </p:cNvGrpSpPr>
          <p:nvPr/>
        </p:nvGrpSpPr>
        <p:grpSpPr bwMode="auto">
          <a:xfrm>
            <a:off x="8248650" y="1654175"/>
            <a:ext cx="685800" cy="990600"/>
            <a:chOff x="8249428" y="1654722"/>
            <a:chExt cx="685800" cy="990600"/>
          </a:xfrm>
        </p:grpSpPr>
        <p:sp>
          <p:nvSpPr>
            <p:cNvPr id="26" name="Explosion 1 25"/>
            <p:cNvSpPr/>
            <p:nvPr/>
          </p:nvSpPr>
          <p:spPr>
            <a:xfrm>
              <a:off x="8249428" y="1654722"/>
              <a:ext cx="685800" cy="9906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977" name="Oval 16"/>
            <p:cNvSpPr>
              <a:spLocks noChangeArrowheads="1"/>
            </p:cNvSpPr>
            <p:nvPr/>
          </p:nvSpPr>
          <p:spPr bwMode="auto">
            <a:xfrm>
              <a:off x="8516296" y="2090765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978" name="Oval 16"/>
            <p:cNvSpPr>
              <a:spLocks noChangeArrowheads="1"/>
            </p:cNvSpPr>
            <p:nvPr/>
          </p:nvSpPr>
          <p:spPr bwMode="auto">
            <a:xfrm>
              <a:off x="8534400" y="2079549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7829550" y="2808288"/>
            <a:ext cx="1524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ütközés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843463" y="2808288"/>
            <a:ext cx="207168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centri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kus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kettős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2973" name="Freeform 18"/>
          <p:cNvSpPr>
            <a:spLocks/>
          </p:cNvSpPr>
          <p:nvPr/>
        </p:nvSpPr>
        <p:spPr bwMode="auto">
          <a:xfrm>
            <a:off x="6226175" y="1463675"/>
            <a:ext cx="546100" cy="219075"/>
          </a:xfrm>
          <a:custGeom>
            <a:avLst/>
            <a:gdLst>
              <a:gd name="T0" fmla="*/ 0 w 1152"/>
              <a:gd name="T1" fmla="*/ 2147483646 h 504"/>
              <a:gd name="T2" fmla="*/ 2147483646 w 1152"/>
              <a:gd name="T3" fmla="*/ 2147483646 h 504"/>
              <a:gd name="T4" fmla="*/ 2147483646 w 1152"/>
              <a:gd name="T5" fmla="*/ 2147483646 h 504"/>
              <a:gd name="T6" fmla="*/ 2147483646 w 1152"/>
              <a:gd name="T7" fmla="*/ 2147483646 h 504"/>
              <a:gd name="T8" fmla="*/ 2147483646 w 1152"/>
              <a:gd name="T9" fmla="*/ 2147483646 h 504"/>
              <a:gd name="T10" fmla="*/ 2147483646 w 1152"/>
              <a:gd name="T11" fmla="*/ 2147483646 h 504"/>
              <a:gd name="T12" fmla="*/ 2147483646 w 1152"/>
              <a:gd name="T13" fmla="*/ 2147483646 h 504"/>
              <a:gd name="T14" fmla="*/ 2147483646 w 1152"/>
              <a:gd name="T15" fmla="*/ 2147483646 h 504"/>
              <a:gd name="T16" fmla="*/ 2147483646 w 1152"/>
              <a:gd name="T17" fmla="*/ 2147483646 h 504"/>
              <a:gd name="T18" fmla="*/ 2147483646 w 1152"/>
              <a:gd name="T19" fmla="*/ 2147483646 h 504"/>
              <a:gd name="T20" fmla="*/ 2147483646 w 1152"/>
              <a:gd name="T21" fmla="*/ 2147483646 h 5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sp>
        <p:nvSpPr>
          <p:cNvPr id="82974" name="TextBox 7"/>
          <p:cNvSpPr txBox="1">
            <a:spLocks noChangeArrowheads="1"/>
          </p:cNvSpPr>
          <p:nvPr/>
        </p:nvSpPr>
        <p:spPr bwMode="auto">
          <a:xfrm>
            <a:off x="1447800" y="6488113"/>
            <a:ext cx="2433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00"/>
                </a:solidFill>
              </a:rPr>
              <a:t>Befogódás után 1 órával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2975" name="TextBox 8"/>
          <p:cNvSpPr txBox="1">
            <a:spLocks noChangeArrowheads="1"/>
          </p:cNvSpPr>
          <p:nvPr/>
        </p:nvSpPr>
        <p:spPr bwMode="auto">
          <a:xfrm>
            <a:off x="5410200" y="6488113"/>
            <a:ext cx="330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00"/>
                </a:solidFill>
              </a:rPr>
              <a:t>Utolsó 5 másodperc ütközés előtt</a:t>
            </a: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8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5-02-13 at 8.37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2044700"/>
          </a:xfrm>
          <a:prstGeom prst="rect">
            <a:avLst/>
          </a:prstGeom>
        </p:spPr>
      </p:pic>
      <p:pic>
        <p:nvPicPr>
          <p:cNvPr id="7" name="Picture 6" descr="Screen shot 2015-02-13 at 8.39.4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44700"/>
            <a:ext cx="9144001" cy="417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16753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smtClean="0">
                <a:solidFill>
                  <a:srgbClr val="990000"/>
                </a:solidFill>
                <a:latin typeface="Times New Roman" charset="0"/>
                <a:cs typeface="+mn-cs"/>
              </a:rPr>
              <a:t>arXiv:1502.03808</a:t>
            </a:r>
            <a:endParaRPr lang="en-US" b="1" i="1" dirty="0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7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440887" y="916863"/>
            <a:ext cx="5340212" cy="3905708"/>
            <a:chOff x="3586359" y="1568369"/>
            <a:chExt cx="5340212" cy="390570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359" y="1568369"/>
              <a:ext cx="5340212" cy="390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6884157" y="3330723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13638" y="3849692"/>
              <a:ext cx="14495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 source</a:t>
              </a:r>
              <a:endParaRPr lang="en-US" sz="16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601279" y="3126015"/>
              <a:ext cx="925766" cy="723676"/>
              <a:chOff x="5301714" y="1859545"/>
              <a:chExt cx="925766" cy="723676"/>
            </a:xfrm>
          </p:grpSpPr>
          <p:sp>
            <p:nvSpPr>
              <p:cNvPr id="6" name="Oval 16"/>
              <p:cNvSpPr>
                <a:spLocks noChangeArrowheads="1"/>
              </p:cNvSpPr>
              <p:nvPr/>
            </p:nvSpPr>
            <p:spPr bwMode="auto">
              <a:xfrm>
                <a:off x="5793355" y="2235237"/>
                <a:ext cx="91031" cy="79478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0" anchor="ctr"/>
              <a:lstStyle/>
              <a:p>
                <a:endParaRPr lang="en-US"/>
              </a:p>
            </p:txBody>
          </p:sp>
          <p:sp>
            <p:nvSpPr>
              <p:cNvPr id="7" name="Oval 17"/>
              <p:cNvSpPr>
                <a:spLocks noChangeArrowheads="1"/>
              </p:cNvSpPr>
              <p:nvPr/>
            </p:nvSpPr>
            <p:spPr bwMode="auto">
              <a:xfrm>
                <a:off x="5655347" y="2175275"/>
                <a:ext cx="91031" cy="79478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0" anchor="ctr"/>
              <a:lstStyle/>
              <a:p>
                <a:endParaRPr lang="en-US"/>
              </a:p>
            </p:txBody>
          </p:sp>
          <p:sp>
            <p:nvSpPr>
              <p:cNvPr id="8" name="Freeform 18"/>
              <p:cNvSpPr>
                <a:spLocks/>
              </p:cNvSpPr>
              <p:nvPr/>
            </p:nvSpPr>
            <p:spPr bwMode="auto">
              <a:xfrm>
                <a:off x="5326357" y="2319084"/>
                <a:ext cx="289971" cy="218564"/>
              </a:xfrm>
              <a:custGeom>
                <a:avLst/>
                <a:gdLst>
                  <a:gd name="T0" fmla="*/ 0 w 1152"/>
                  <a:gd name="T1" fmla="*/ 504 h 504"/>
                  <a:gd name="T2" fmla="*/ 96 w 1152"/>
                  <a:gd name="T3" fmla="*/ 360 h 504"/>
                  <a:gd name="T4" fmla="*/ 240 w 1152"/>
                  <a:gd name="T5" fmla="*/ 456 h 504"/>
                  <a:gd name="T6" fmla="*/ 336 w 1152"/>
                  <a:gd name="T7" fmla="*/ 264 h 504"/>
                  <a:gd name="T8" fmla="*/ 480 w 1152"/>
                  <a:gd name="T9" fmla="*/ 360 h 504"/>
                  <a:gd name="T10" fmla="*/ 576 w 1152"/>
                  <a:gd name="T11" fmla="*/ 168 h 504"/>
                  <a:gd name="T12" fmla="*/ 720 w 1152"/>
                  <a:gd name="T13" fmla="*/ 264 h 504"/>
                  <a:gd name="T14" fmla="*/ 816 w 1152"/>
                  <a:gd name="T15" fmla="*/ 72 h 504"/>
                  <a:gd name="T16" fmla="*/ 960 w 1152"/>
                  <a:gd name="T17" fmla="*/ 168 h 504"/>
                  <a:gd name="T18" fmla="*/ 1056 w 1152"/>
                  <a:gd name="T19" fmla="*/ 24 h 504"/>
                  <a:gd name="T20" fmla="*/ 1152 w 1152"/>
                  <a:gd name="T21" fmla="*/ 2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2" h="504">
                    <a:moveTo>
                      <a:pt x="0" y="504"/>
                    </a:moveTo>
                    <a:cubicBezTo>
                      <a:pt x="28" y="436"/>
                      <a:pt x="56" y="368"/>
                      <a:pt x="96" y="360"/>
                    </a:cubicBezTo>
                    <a:cubicBezTo>
                      <a:pt x="136" y="352"/>
                      <a:pt x="200" y="472"/>
                      <a:pt x="240" y="456"/>
                    </a:cubicBezTo>
                    <a:cubicBezTo>
                      <a:pt x="280" y="440"/>
                      <a:pt x="296" y="280"/>
                      <a:pt x="336" y="264"/>
                    </a:cubicBezTo>
                    <a:cubicBezTo>
                      <a:pt x="376" y="248"/>
                      <a:pt x="440" y="376"/>
                      <a:pt x="480" y="360"/>
                    </a:cubicBezTo>
                    <a:cubicBezTo>
                      <a:pt x="520" y="344"/>
                      <a:pt x="536" y="184"/>
                      <a:pt x="576" y="168"/>
                    </a:cubicBezTo>
                    <a:cubicBezTo>
                      <a:pt x="616" y="152"/>
                      <a:pt x="680" y="280"/>
                      <a:pt x="720" y="264"/>
                    </a:cubicBezTo>
                    <a:cubicBezTo>
                      <a:pt x="760" y="248"/>
                      <a:pt x="776" y="88"/>
                      <a:pt x="816" y="72"/>
                    </a:cubicBezTo>
                    <a:cubicBezTo>
                      <a:pt x="856" y="56"/>
                      <a:pt x="920" y="176"/>
                      <a:pt x="960" y="168"/>
                    </a:cubicBezTo>
                    <a:cubicBezTo>
                      <a:pt x="1000" y="160"/>
                      <a:pt x="1024" y="48"/>
                      <a:pt x="1056" y="24"/>
                    </a:cubicBezTo>
                    <a:cubicBezTo>
                      <a:pt x="1088" y="0"/>
                      <a:pt x="1120" y="12"/>
                      <a:pt x="1152" y="2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bIns="0"/>
              <a:lstStyle/>
              <a:p>
                <a:endParaRPr lang="en-US"/>
              </a:p>
            </p:txBody>
          </p:sp>
          <p:sp>
            <p:nvSpPr>
              <p:cNvPr id="9" name="Freeform 19"/>
              <p:cNvSpPr>
                <a:spLocks/>
              </p:cNvSpPr>
              <p:nvPr/>
            </p:nvSpPr>
            <p:spPr bwMode="auto">
              <a:xfrm rot="10800000" flipH="1">
                <a:off x="5954387" y="2364657"/>
                <a:ext cx="273093" cy="218564"/>
              </a:xfrm>
              <a:custGeom>
                <a:avLst/>
                <a:gdLst>
                  <a:gd name="T0" fmla="*/ 0 w 1152"/>
                  <a:gd name="T1" fmla="*/ 504 h 504"/>
                  <a:gd name="T2" fmla="*/ 96 w 1152"/>
                  <a:gd name="T3" fmla="*/ 360 h 504"/>
                  <a:gd name="T4" fmla="*/ 240 w 1152"/>
                  <a:gd name="T5" fmla="*/ 456 h 504"/>
                  <a:gd name="T6" fmla="*/ 336 w 1152"/>
                  <a:gd name="T7" fmla="*/ 264 h 504"/>
                  <a:gd name="T8" fmla="*/ 480 w 1152"/>
                  <a:gd name="T9" fmla="*/ 360 h 504"/>
                  <a:gd name="T10" fmla="*/ 576 w 1152"/>
                  <a:gd name="T11" fmla="*/ 168 h 504"/>
                  <a:gd name="T12" fmla="*/ 720 w 1152"/>
                  <a:gd name="T13" fmla="*/ 264 h 504"/>
                  <a:gd name="T14" fmla="*/ 816 w 1152"/>
                  <a:gd name="T15" fmla="*/ 72 h 504"/>
                  <a:gd name="T16" fmla="*/ 960 w 1152"/>
                  <a:gd name="T17" fmla="*/ 168 h 504"/>
                  <a:gd name="T18" fmla="*/ 1056 w 1152"/>
                  <a:gd name="T19" fmla="*/ 24 h 504"/>
                  <a:gd name="T20" fmla="*/ 1152 w 1152"/>
                  <a:gd name="T21" fmla="*/ 2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2" h="504">
                    <a:moveTo>
                      <a:pt x="0" y="504"/>
                    </a:moveTo>
                    <a:cubicBezTo>
                      <a:pt x="28" y="436"/>
                      <a:pt x="56" y="368"/>
                      <a:pt x="96" y="360"/>
                    </a:cubicBezTo>
                    <a:cubicBezTo>
                      <a:pt x="136" y="352"/>
                      <a:pt x="200" y="472"/>
                      <a:pt x="240" y="456"/>
                    </a:cubicBezTo>
                    <a:cubicBezTo>
                      <a:pt x="280" y="440"/>
                      <a:pt x="296" y="280"/>
                      <a:pt x="336" y="264"/>
                    </a:cubicBezTo>
                    <a:cubicBezTo>
                      <a:pt x="376" y="248"/>
                      <a:pt x="440" y="376"/>
                      <a:pt x="480" y="360"/>
                    </a:cubicBezTo>
                    <a:cubicBezTo>
                      <a:pt x="520" y="344"/>
                      <a:pt x="536" y="184"/>
                      <a:pt x="576" y="168"/>
                    </a:cubicBezTo>
                    <a:cubicBezTo>
                      <a:pt x="616" y="152"/>
                      <a:pt x="680" y="280"/>
                      <a:pt x="720" y="264"/>
                    </a:cubicBezTo>
                    <a:cubicBezTo>
                      <a:pt x="760" y="248"/>
                      <a:pt x="776" y="88"/>
                      <a:pt x="816" y="72"/>
                    </a:cubicBezTo>
                    <a:cubicBezTo>
                      <a:pt x="856" y="56"/>
                      <a:pt x="920" y="176"/>
                      <a:pt x="960" y="168"/>
                    </a:cubicBezTo>
                    <a:cubicBezTo>
                      <a:pt x="1000" y="160"/>
                      <a:pt x="1024" y="48"/>
                      <a:pt x="1056" y="24"/>
                    </a:cubicBezTo>
                    <a:cubicBezTo>
                      <a:pt x="1088" y="0"/>
                      <a:pt x="1120" y="12"/>
                      <a:pt x="1152" y="2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bIns="0"/>
              <a:lstStyle/>
              <a:p>
                <a:endParaRPr lang="en-US"/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 rot="721924" flipH="1">
                <a:off x="5301714" y="1859545"/>
                <a:ext cx="316377" cy="203081"/>
              </a:xfrm>
              <a:custGeom>
                <a:avLst/>
                <a:gdLst>
                  <a:gd name="T0" fmla="*/ 0 w 1152"/>
                  <a:gd name="T1" fmla="*/ 504 h 504"/>
                  <a:gd name="T2" fmla="*/ 96 w 1152"/>
                  <a:gd name="T3" fmla="*/ 360 h 504"/>
                  <a:gd name="T4" fmla="*/ 240 w 1152"/>
                  <a:gd name="T5" fmla="*/ 456 h 504"/>
                  <a:gd name="T6" fmla="*/ 336 w 1152"/>
                  <a:gd name="T7" fmla="*/ 264 h 504"/>
                  <a:gd name="T8" fmla="*/ 480 w 1152"/>
                  <a:gd name="T9" fmla="*/ 360 h 504"/>
                  <a:gd name="T10" fmla="*/ 576 w 1152"/>
                  <a:gd name="T11" fmla="*/ 168 h 504"/>
                  <a:gd name="T12" fmla="*/ 720 w 1152"/>
                  <a:gd name="T13" fmla="*/ 264 h 504"/>
                  <a:gd name="T14" fmla="*/ 816 w 1152"/>
                  <a:gd name="T15" fmla="*/ 72 h 504"/>
                  <a:gd name="T16" fmla="*/ 960 w 1152"/>
                  <a:gd name="T17" fmla="*/ 168 h 504"/>
                  <a:gd name="T18" fmla="*/ 1056 w 1152"/>
                  <a:gd name="T19" fmla="*/ 24 h 504"/>
                  <a:gd name="T20" fmla="*/ 1152 w 1152"/>
                  <a:gd name="T21" fmla="*/ 2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2" h="504">
                    <a:moveTo>
                      <a:pt x="0" y="504"/>
                    </a:moveTo>
                    <a:cubicBezTo>
                      <a:pt x="28" y="436"/>
                      <a:pt x="56" y="368"/>
                      <a:pt x="96" y="360"/>
                    </a:cubicBezTo>
                    <a:cubicBezTo>
                      <a:pt x="136" y="352"/>
                      <a:pt x="200" y="472"/>
                      <a:pt x="240" y="456"/>
                    </a:cubicBezTo>
                    <a:cubicBezTo>
                      <a:pt x="280" y="440"/>
                      <a:pt x="296" y="280"/>
                      <a:pt x="336" y="264"/>
                    </a:cubicBezTo>
                    <a:cubicBezTo>
                      <a:pt x="376" y="248"/>
                      <a:pt x="440" y="376"/>
                      <a:pt x="480" y="360"/>
                    </a:cubicBezTo>
                    <a:cubicBezTo>
                      <a:pt x="520" y="344"/>
                      <a:pt x="536" y="184"/>
                      <a:pt x="576" y="168"/>
                    </a:cubicBezTo>
                    <a:cubicBezTo>
                      <a:pt x="616" y="152"/>
                      <a:pt x="680" y="280"/>
                      <a:pt x="720" y="264"/>
                    </a:cubicBezTo>
                    <a:cubicBezTo>
                      <a:pt x="760" y="248"/>
                      <a:pt x="776" y="88"/>
                      <a:pt x="816" y="72"/>
                    </a:cubicBezTo>
                    <a:cubicBezTo>
                      <a:pt x="856" y="56"/>
                      <a:pt x="920" y="176"/>
                      <a:pt x="960" y="168"/>
                    </a:cubicBezTo>
                    <a:cubicBezTo>
                      <a:pt x="1000" y="160"/>
                      <a:pt x="1024" y="48"/>
                      <a:pt x="1056" y="24"/>
                    </a:cubicBezTo>
                    <a:cubicBezTo>
                      <a:pt x="1088" y="0"/>
                      <a:pt x="1120" y="12"/>
                      <a:pt x="1152" y="2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bIns="0"/>
              <a:lstStyle/>
              <a:p>
                <a:endParaRPr lang="en-US"/>
              </a:p>
            </p:txBody>
          </p:sp>
          <p:sp>
            <p:nvSpPr>
              <p:cNvPr id="14" name="Freeform 18"/>
              <p:cNvSpPr>
                <a:spLocks/>
              </p:cNvSpPr>
              <p:nvPr/>
            </p:nvSpPr>
            <p:spPr bwMode="auto">
              <a:xfrm>
                <a:off x="5942608" y="1925192"/>
                <a:ext cx="273093" cy="245714"/>
              </a:xfrm>
              <a:custGeom>
                <a:avLst/>
                <a:gdLst>
                  <a:gd name="T0" fmla="*/ 0 w 1152"/>
                  <a:gd name="T1" fmla="*/ 504 h 504"/>
                  <a:gd name="T2" fmla="*/ 96 w 1152"/>
                  <a:gd name="T3" fmla="*/ 360 h 504"/>
                  <a:gd name="T4" fmla="*/ 240 w 1152"/>
                  <a:gd name="T5" fmla="*/ 456 h 504"/>
                  <a:gd name="T6" fmla="*/ 336 w 1152"/>
                  <a:gd name="T7" fmla="*/ 264 h 504"/>
                  <a:gd name="T8" fmla="*/ 480 w 1152"/>
                  <a:gd name="T9" fmla="*/ 360 h 504"/>
                  <a:gd name="T10" fmla="*/ 576 w 1152"/>
                  <a:gd name="T11" fmla="*/ 168 h 504"/>
                  <a:gd name="T12" fmla="*/ 720 w 1152"/>
                  <a:gd name="T13" fmla="*/ 264 h 504"/>
                  <a:gd name="T14" fmla="*/ 816 w 1152"/>
                  <a:gd name="T15" fmla="*/ 72 h 504"/>
                  <a:gd name="T16" fmla="*/ 960 w 1152"/>
                  <a:gd name="T17" fmla="*/ 168 h 504"/>
                  <a:gd name="T18" fmla="*/ 1056 w 1152"/>
                  <a:gd name="T19" fmla="*/ 24 h 504"/>
                  <a:gd name="T20" fmla="*/ 1152 w 1152"/>
                  <a:gd name="T21" fmla="*/ 2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2" h="504">
                    <a:moveTo>
                      <a:pt x="0" y="504"/>
                    </a:moveTo>
                    <a:cubicBezTo>
                      <a:pt x="28" y="436"/>
                      <a:pt x="56" y="368"/>
                      <a:pt x="96" y="360"/>
                    </a:cubicBezTo>
                    <a:cubicBezTo>
                      <a:pt x="136" y="352"/>
                      <a:pt x="200" y="472"/>
                      <a:pt x="240" y="456"/>
                    </a:cubicBezTo>
                    <a:cubicBezTo>
                      <a:pt x="280" y="440"/>
                      <a:pt x="296" y="280"/>
                      <a:pt x="336" y="264"/>
                    </a:cubicBezTo>
                    <a:cubicBezTo>
                      <a:pt x="376" y="248"/>
                      <a:pt x="440" y="376"/>
                      <a:pt x="480" y="360"/>
                    </a:cubicBezTo>
                    <a:cubicBezTo>
                      <a:pt x="520" y="344"/>
                      <a:pt x="536" y="184"/>
                      <a:pt x="576" y="168"/>
                    </a:cubicBezTo>
                    <a:cubicBezTo>
                      <a:pt x="616" y="152"/>
                      <a:pt x="680" y="280"/>
                      <a:pt x="720" y="264"/>
                    </a:cubicBezTo>
                    <a:cubicBezTo>
                      <a:pt x="760" y="248"/>
                      <a:pt x="776" y="88"/>
                      <a:pt x="816" y="72"/>
                    </a:cubicBezTo>
                    <a:cubicBezTo>
                      <a:pt x="856" y="56"/>
                      <a:pt x="920" y="176"/>
                      <a:pt x="960" y="168"/>
                    </a:cubicBezTo>
                    <a:cubicBezTo>
                      <a:pt x="1000" y="160"/>
                      <a:pt x="1024" y="48"/>
                      <a:pt x="1056" y="24"/>
                    </a:cubicBezTo>
                    <a:cubicBezTo>
                      <a:pt x="1088" y="0"/>
                      <a:pt x="1120" y="12"/>
                      <a:pt x="1152" y="2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bIns="0"/>
              <a:lstStyle/>
              <a:p>
                <a:endParaRPr lang="en-US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174036" y="4151778"/>
              <a:ext cx="9440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SMBH</a:t>
              </a:r>
              <a:endParaRPr lang="en-US" dirty="0"/>
            </a:p>
          </p:txBody>
        </p:sp>
      </p:grp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73" y="3327852"/>
            <a:ext cx="4590860" cy="334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Gravitációshullám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(GW)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visszhangok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91200" y="6510873"/>
            <a:ext cx="2275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Elhajlási</a:t>
            </a:r>
            <a:r>
              <a:rPr lang="en-US" b="1" dirty="0" smtClean="0"/>
              <a:t> </a:t>
            </a:r>
            <a:r>
              <a:rPr lang="en-US" b="1" dirty="0" err="1" smtClean="0"/>
              <a:t>szög</a:t>
            </a:r>
            <a:r>
              <a:rPr lang="en-US" b="1" dirty="0" smtClean="0"/>
              <a:t> (</a:t>
            </a:r>
            <a:r>
              <a:rPr lang="en-US" b="1" dirty="0" err="1" smtClean="0"/>
              <a:t>fok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 rot="16200000">
            <a:off x="3493875" y="4331268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GW </a:t>
            </a:r>
            <a:r>
              <a:rPr lang="en-US" b="1" dirty="0" err="1" smtClean="0"/>
              <a:t>amplitudó</a:t>
            </a:r>
            <a:endParaRPr lang="en-US" b="1" dirty="0"/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5" y="5943837"/>
            <a:ext cx="3790035" cy="41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572000" y="1081111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err="1" smtClean="0">
                <a:latin typeface="Arial"/>
              </a:rPr>
              <a:t>Hullámfront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>
                <a:latin typeface="Arial"/>
              </a:rPr>
              <a:t>e</a:t>
            </a:r>
            <a:r>
              <a:rPr lang="en-US" dirty="0" err="1" smtClean="0">
                <a:latin typeface="Arial"/>
              </a:rPr>
              <a:t>lhajlik</a:t>
            </a:r>
            <a:r>
              <a:rPr lang="en-US" dirty="0" smtClean="0">
                <a:latin typeface="Arial"/>
              </a:rPr>
              <a:t> a </a:t>
            </a:r>
            <a:r>
              <a:rPr lang="en-US" dirty="0" err="1" smtClean="0">
                <a:latin typeface="Arial"/>
              </a:rPr>
              <a:t>szupermasszív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fekete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lyuk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környezetében</a:t>
            </a:r>
            <a:endParaRPr lang="en-US" dirty="0" smtClean="0">
              <a:latin typeface="Arial"/>
            </a:endParaRPr>
          </a:p>
          <a:p>
            <a:pPr marL="342900" lvl="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err="1" smtClean="0">
                <a:latin typeface="Arial"/>
              </a:rPr>
              <a:t>Diszperzió</a:t>
            </a:r>
            <a:r>
              <a:rPr lang="en-US" dirty="0" smtClean="0">
                <a:latin typeface="Arial"/>
              </a:rPr>
              <a:t>, </a:t>
            </a:r>
            <a:r>
              <a:rPr lang="en-US" dirty="0" err="1" smtClean="0">
                <a:latin typeface="Arial"/>
              </a:rPr>
              <a:t>interferencia</a:t>
            </a:r>
            <a:endParaRPr lang="en-US" dirty="0" smtClean="0">
              <a:latin typeface="Arial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sym typeface="Wingdings" pitchFamily="2" charset="2"/>
            </a:endParaRP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  <a:latin typeface="Arial"/>
                <a:sym typeface="Wingdings" pitchFamily="2" charset="2"/>
              </a:rPr>
              <a:t>Visszhang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amplitúdó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függ</a:t>
            </a:r>
            <a:r>
              <a:rPr lang="en-US" dirty="0" smtClean="0">
                <a:latin typeface="Arial"/>
                <a:sym typeface="Wingdings" pitchFamily="2" charset="2"/>
              </a:rPr>
              <a:t> a </a:t>
            </a:r>
            <a:r>
              <a:rPr lang="en-US" dirty="0" err="1" smtClean="0">
                <a:latin typeface="Arial"/>
                <a:sym typeface="Wingdings" pitchFamily="2" charset="2"/>
              </a:rPr>
              <a:t>fektee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lyuktól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mért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távolságtól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és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elhajlási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szögtől</a:t>
            </a:r>
            <a:endParaRPr lang="en-US" dirty="0" smtClean="0">
              <a:latin typeface="Arial"/>
              <a:sym typeface="Wingdings" pitchFamily="2" charset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" y="546916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00000"/>
                </a:solidFill>
                <a:latin typeface="Arial"/>
              </a:rPr>
              <a:t>GW </a:t>
            </a:r>
            <a:r>
              <a:rPr lang="en-US" dirty="0" err="1" smtClean="0">
                <a:solidFill>
                  <a:srgbClr val="C00000"/>
                </a:solidFill>
                <a:latin typeface="Arial"/>
              </a:rPr>
              <a:t>visszhang</a:t>
            </a:r>
            <a:r>
              <a:rPr lang="en-US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/>
              </a:rPr>
              <a:t>érkezési</a:t>
            </a:r>
            <a:r>
              <a:rPr lang="en-US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/>
              </a:rPr>
              <a:t>ideje</a:t>
            </a:r>
            <a:endParaRPr lang="en-US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0" y="6578025"/>
            <a:ext cx="1544781" cy="30218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6038" tIns="46038" rIns="46038" bIns="46038" anchor="ctr"/>
          <a:lstStyle/>
          <a:p>
            <a:pPr algn="r" eaLnBrk="0" hangingPunct="0">
              <a:defRPr/>
            </a:pPr>
            <a:endParaRPr kumimoji="1" lang="hu-HU" sz="1600" b="1"/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131636" y="6510873"/>
            <a:ext cx="1281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Garamond" pitchFamily="18" charset="0"/>
              </a:rPr>
              <a:t>Kocsis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2013</a:t>
            </a:r>
            <a:endParaRPr lang="en-US" sz="1800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Nagy </a:t>
            </a:r>
            <a:r>
              <a:rPr lang="en-US" b="1" dirty="0" err="1" smtClean="0">
                <a:solidFill>
                  <a:srgbClr val="800000"/>
                </a:solidFill>
              </a:rPr>
              <a:t>kérdések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/>
          <a:lstStyle/>
          <a:p>
            <a:r>
              <a:rPr lang="en-US" dirty="0" err="1" smtClean="0"/>
              <a:t>Valóban</a:t>
            </a:r>
            <a:r>
              <a:rPr lang="en-US" dirty="0" smtClean="0"/>
              <a:t> </a:t>
            </a:r>
            <a:r>
              <a:rPr lang="en-US" dirty="0" err="1" smtClean="0"/>
              <a:t>fekete</a:t>
            </a:r>
            <a:r>
              <a:rPr lang="en-US" dirty="0" smtClean="0"/>
              <a:t> </a:t>
            </a:r>
            <a:r>
              <a:rPr lang="en-US" dirty="0" err="1" smtClean="0"/>
              <a:t>lyukak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keletkeznek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nőttek</a:t>
            </a:r>
            <a:r>
              <a:rPr lang="en-US" dirty="0" smtClean="0"/>
              <a:t> </a:t>
            </a:r>
            <a:r>
              <a:rPr lang="en-US" dirty="0" err="1" smtClean="0"/>
              <a:t>ekkorára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közbülső</a:t>
            </a:r>
            <a:r>
              <a:rPr lang="en-US" dirty="0" smtClean="0"/>
              <a:t> </a:t>
            </a:r>
            <a:r>
              <a:rPr lang="en-US" dirty="0" err="1" smtClean="0"/>
              <a:t>tömegű</a:t>
            </a:r>
            <a:r>
              <a:rPr lang="en-US" dirty="0"/>
              <a:t> </a:t>
            </a:r>
            <a:r>
              <a:rPr lang="en-US" dirty="0" smtClean="0"/>
              <a:t>(10</a:t>
            </a:r>
            <a:r>
              <a:rPr lang="en-US" baseline="30000" dirty="0" smtClean="0"/>
              <a:t>2–4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r>
              <a:rPr lang="en-US" dirty="0" smtClean="0"/>
              <a:t>) </a:t>
            </a:r>
            <a:r>
              <a:rPr lang="en-US" dirty="0" err="1" smtClean="0"/>
              <a:t>fekete</a:t>
            </a:r>
            <a:r>
              <a:rPr lang="en-US" dirty="0" smtClean="0"/>
              <a:t> </a:t>
            </a:r>
            <a:r>
              <a:rPr lang="en-US" dirty="0" err="1" smtClean="0"/>
              <a:t>lyukak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hatnak</a:t>
            </a:r>
            <a:r>
              <a:rPr lang="en-US" dirty="0" smtClean="0"/>
              <a:t> a </a:t>
            </a:r>
            <a:r>
              <a:rPr lang="en-US" dirty="0" err="1" smtClean="0"/>
              <a:t>környezetükre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akkretálnak</a:t>
            </a:r>
            <a:r>
              <a:rPr lang="en-US" dirty="0" smtClean="0"/>
              <a:t> </a:t>
            </a:r>
            <a:r>
              <a:rPr lang="en-US" dirty="0" err="1" smtClean="0"/>
              <a:t>anyagot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lőnek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jeteket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err="1" smtClean="0"/>
              <a:t>Mitől</a:t>
            </a:r>
            <a:r>
              <a:rPr lang="en-US" dirty="0" smtClean="0"/>
              <a:t> </a:t>
            </a:r>
            <a:r>
              <a:rPr lang="en-US" dirty="0" err="1" smtClean="0"/>
              <a:t>változékony</a:t>
            </a:r>
            <a:r>
              <a:rPr lang="en-US" dirty="0" smtClean="0"/>
              <a:t> a </a:t>
            </a:r>
            <a:r>
              <a:rPr lang="en-US" dirty="0" err="1" smtClean="0"/>
              <a:t>sugárzás</a:t>
            </a:r>
            <a:r>
              <a:rPr lang="en-US" dirty="0" smtClean="0"/>
              <a:t>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40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Konklúzió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Fekete</a:t>
            </a:r>
            <a:r>
              <a:rPr lang="en-US" sz="2800" dirty="0" smtClean="0"/>
              <a:t> </a:t>
            </a:r>
            <a:r>
              <a:rPr lang="en-US" sz="2800" dirty="0" err="1" smtClean="0"/>
              <a:t>lyukak</a:t>
            </a:r>
            <a:r>
              <a:rPr lang="en-US" sz="2800" dirty="0" smtClean="0"/>
              <a:t> </a:t>
            </a:r>
            <a:r>
              <a:rPr lang="en-US" sz="2800" dirty="0" err="1" smtClean="0"/>
              <a:t>léteznek</a:t>
            </a:r>
            <a:endParaRPr lang="en-US" sz="2800" dirty="0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Szupermasszív</a:t>
            </a:r>
            <a:r>
              <a:rPr lang="en-US" sz="2800" dirty="0" smtClean="0"/>
              <a:t> </a:t>
            </a:r>
            <a:r>
              <a:rPr lang="en-US" sz="2800" dirty="0" err="1" smtClean="0"/>
              <a:t>fekete</a:t>
            </a:r>
            <a:r>
              <a:rPr lang="en-US" sz="2800" dirty="0" smtClean="0"/>
              <a:t> </a:t>
            </a:r>
            <a:r>
              <a:rPr lang="en-US" sz="2800" dirty="0" err="1" smtClean="0"/>
              <a:t>lyukak</a:t>
            </a:r>
            <a:r>
              <a:rPr lang="en-US" sz="2800" dirty="0" smtClean="0"/>
              <a:t> a </a:t>
            </a:r>
            <a:r>
              <a:rPr lang="en-US" sz="2800" dirty="0" err="1" smtClean="0"/>
              <a:t>galaxisok</a:t>
            </a:r>
            <a:r>
              <a:rPr lang="en-US" sz="2800" dirty="0" smtClean="0"/>
              <a:t> </a:t>
            </a:r>
            <a:r>
              <a:rPr lang="en-US" sz="2800" dirty="0" err="1" smtClean="0"/>
              <a:t>közepén</a:t>
            </a:r>
            <a:r>
              <a:rPr lang="en-US" sz="2800" dirty="0" smtClean="0"/>
              <a:t> 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Extrém</a:t>
            </a:r>
            <a:r>
              <a:rPr lang="en-US" sz="2800" dirty="0" smtClean="0"/>
              <a:t> </a:t>
            </a:r>
            <a:r>
              <a:rPr lang="en-US" sz="2800" dirty="0" err="1" smtClean="0"/>
              <a:t>fényes</a:t>
            </a:r>
            <a:r>
              <a:rPr lang="en-US" sz="2800" dirty="0" smtClean="0"/>
              <a:t> </a:t>
            </a:r>
            <a:r>
              <a:rPr lang="en-US" sz="2800" dirty="0" err="1" smtClean="0"/>
              <a:t>sugárzás</a:t>
            </a:r>
            <a:r>
              <a:rPr lang="en-US" sz="2800" dirty="0" smtClean="0"/>
              <a:t> </a:t>
            </a:r>
            <a:r>
              <a:rPr lang="en-US" sz="2800" dirty="0" err="1" smtClean="0"/>
              <a:t>hajtóművei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Árnyékuk</a:t>
            </a:r>
            <a:r>
              <a:rPr lang="en-US" sz="2800" dirty="0" smtClean="0"/>
              <a:t> </a:t>
            </a:r>
            <a:r>
              <a:rPr lang="en-US" sz="2800" dirty="0" err="1" smtClean="0"/>
              <a:t>megfigyelhető</a:t>
            </a:r>
            <a:r>
              <a:rPr lang="en-US" sz="2800" dirty="0" smtClean="0"/>
              <a:t> </a:t>
            </a:r>
            <a:r>
              <a:rPr lang="en-US" sz="2800" dirty="0" err="1" smtClean="0"/>
              <a:t>lesz</a:t>
            </a:r>
            <a:r>
              <a:rPr lang="en-US" sz="2800" dirty="0" smtClean="0"/>
              <a:t> a </a:t>
            </a:r>
            <a:r>
              <a:rPr lang="en-US" sz="2800" dirty="0" err="1" smtClean="0"/>
              <a:t>közeljövőben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Gravitációs</a:t>
            </a:r>
            <a:r>
              <a:rPr lang="en-US" sz="2800" dirty="0" smtClean="0"/>
              <a:t> </a:t>
            </a:r>
            <a:r>
              <a:rPr lang="en-US" sz="2800" dirty="0" err="1" smtClean="0"/>
              <a:t>hullámok</a:t>
            </a:r>
            <a:r>
              <a:rPr lang="en-US" sz="2800" dirty="0" smtClean="0"/>
              <a:t> </a:t>
            </a:r>
            <a:r>
              <a:rPr lang="en-US" sz="2800" dirty="0" err="1" smtClean="0"/>
              <a:t>új</a:t>
            </a:r>
            <a:r>
              <a:rPr lang="en-US" sz="2800" dirty="0" smtClean="0"/>
              <a:t> </a:t>
            </a:r>
            <a:r>
              <a:rPr lang="en-US" sz="2800" dirty="0" err="1" smtClean="0"/>
              <a:t>megfigyelési</a:t>
            </a:r>
            <a:r>
              <a:rPr lang="en-US" sz="2800" dirty="0" smtClean="0"/>
              <a:t> </a:t>
            </a:r>
            <a:r>
              <a:rPr lang="en-US" sz="2800" dirty="0" err="1" smtClean="0"/>
              <a:t>lehetőséget</a:t>
            </a:r>
            <a:r>
              <a:rPr lang="en-US" sz="2800" dirty="0" smtClean="0"/>
              <a:t> </a:t>
            </a:r>
            <a:r>
              <a:rPr lang="en-US" sz="2800" dirty="0" err="1" smtClean="0"/>
              <a:t>adnak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Sok</a:t>
            </a:r>
            <a:r>
              <a:rPr lang="en-US" sz="2800" dirty="0" smtClean="0"/>
              <a:t> </a:t>
            </a:r>
            <a:r>
              <a:rPr lang="en-US" sz="2800" dirty="0" err="1" smtClean="0"/>
              <a:t>megoldatlan</a:t>
            </a:r>
            <a:r>
              <a:rPr lang="en-US" sz="2800" dirty="0" smtClean="0"/>
              <a:t> </a:t>
            </a:r>
            <a:r>
              <a:rPr lang="en-US" sz="2800" dirty="0" err="1" smtClean="0"/>
              <a:t>probléma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536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Miért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vizsgáljuk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fekete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lyukakat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6600"/>
                </a:solidFill>
              </a:rPr>
              <a:t>Mindenség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elmélete</a:t>
            </a:r>
            <a:r>
              <a:rPr lang="en-US" dirty="0" smtClean="0">
                <a:solidFill>
                  <a:srgbClr val="FF6600"/>
                </a:solidFill>
              </a:rPr>
              <a:t> (</a:t>
            </a:r>
            <a:r>
              <a:rPr lang="en-US" dirty="0">
                <a:solidFill>
                  <a:srgbClr val="FF6600"/>
                </a:solidFill>
              </a:rPr>
              <a:t>t</a:t>
            </a:r>
            <a:r>
              <a:rPr lang="en-US" dirty="0" smtClean="0">
                <a:solidFill>
                  <a:srgbClr val="FF6600"/>
                </a:solidFill>
              </a:rPr>
              <a:t>heory of everything)</a:t>
            </a: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Utolsó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lépés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gravitáció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kvantumfizika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err="1" smtClean="0">
                <a:solidFill>
                  <a:srgbClr val="FF6600"/>
                </a:solidFill>
              </a:rPr>
              <a:t>Asztrofizika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Galaxisfejlődés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Leg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nagyobb energiájú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jelenségek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Új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frontvonal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gravitiációs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hullámok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err="1" smtClean="0">
                <a:solidFill>
                  <a:srgbClr val="FF6600"/>
                </a:solidFill>
              </a:rPr>
              <a:t>Lenyűgöző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tudomány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g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örbült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téridő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időutazás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lvl="1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09800"/>
            <a:ext cx="6705599" cy="167640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lyukak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természet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legtökéletesebb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makroszkópikus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objektumai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univerzumban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konstrukciójukhoz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térről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időről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alkotott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elképzelésünket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használjuk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”– S. Chandrasekhar</a:t>
            </a:r>
          </a:p>
        </p:txBody>
      </p:sp>
      <p:sp>
        <p:nvSpPr>
          <p:cNvPr id="4" name="Oval 3"/>
          <p:cNvSpPr/>
          <p:nvPr/>
        </p:nvSpPr>
        <p:spPr>
          <a:xfrm>
            <a:off x="479367" y="2552700"/>
            <a:ext cx="1066800" cy="990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414" y="4486364"/>
            <a:ext cx="88156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Az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összes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vizsgált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kultúrában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az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emberi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szépség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és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az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ellentétes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nemhez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való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vonzódás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legfőbb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kritériuma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az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arci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vonások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szimmetriája</a:t>
            </a:r>
            <a: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.”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Jones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 al, 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Nature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2003</a:t>
            </a:r>
            <a:endParaRPr lang="en-US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698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 err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Csillagmozgás</a:t>
            </a:r>
            <a:r>
              <a:rPr lang="en-US" sz="4000" b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SgrA</a:t>
            </a:r>
            <a:r>
              <a:rPr lang="en-US" sz="4000" b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* </a:t>
            </a:r>
            <a:r>
              <a:rPr lang="en-US" sz="4000" b="1" dirty="0" err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körül</a:t>
            </a:r>
            <a:endParaRPr lang="en-US" sz="4000" b="1" dirty="0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43138" y="61722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>
                <a:solidFill>
                  <a:srgbClr val="FFFFFF"/>
                </a:solidFill>
                <a:latin typeface="Times New Roman" charset="0"/>
                <a:cs typeface="+mn-cs"/>
              </a:rPr>
              <a:t>Ghez et al. 2008; Genzel et al. 2008 </a:t>
            </a: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2663" y="4876800"/>
            <a:ext cx="4638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5562600"/>
            <a:ext cx="31908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5" name="Picture 9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5715000"/>
            <a:ext cx="4559300" cy="48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rbits3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762000"/>
            <a:ext cx="59055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9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További</a:t>
            </a:r>
            <a:r>
              <a:rPr lang="en-US" dirty="0" smtClean="0"/>
              <a:t> </a:t>
            </a:r>
            <a:r>
              <a:rPr lang="en-US" dirty="0" err="1" smtClean="0"/>
              <a:t>evidencia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958141"/>
              </p:ext>
            </p:extLst>
          </p:nvPr>
        </p:nvGraphicFramePr>
        <p:xfrm>
          <a:off x="5791200" y="2378710"/>
          <a:ext cx="3352800" cy="1939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Image" r:id="rId3" imgW="4259949" imgH="2324301" progId="">
                  <p:embed/>
                </p:oleObj>
              </mc:Choice>
              <mc:Fallback>
                <p:oleObj name="Image" r:id="rId3" imgW="4259949" imgH="232430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378710"/>
                        <a:ext cx="3352800" cy="1939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826"/>
            <a:ext cx="2514600" cy="1979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5105400"/>
            <a:ext cx="2029177" cy="13696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458200" cy="4114800"/>
          </a:xfrm>
        </p:spPr>
        <p:txBody>
          <a:bodyPr/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Aktív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galaxismag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/>
              <a:t>Nagyon</a:t>
            </a:r>
            <a:r>
              <a:rPr lang="en-US" dirty="0" smtClean="0"/>
              <a:t> </a:t>
            </a:r>
            <a:r>
              <a:rPr lang="en-US" dirty="0" err="1" smtClean="0"/>
              <a:t>kis</a:t>
            </a:r>
            <a:r>
              <a:rPr lang="en-US" dirty="0" smtClean="0"/>
              <a:t> </a:t>
            </a:r>
            <a:r>
              <a:rPr lang="en-US" dirty="0" err="1" smtClean="0"/>
              <a:t>tértartomány</a:t>
            </a:r>
            <a:r>
              <a:rPr lang="en-US" dirty="0" smtClean="0"/>
              <a:t> </a:t>
            </a:r>
            <a:r>
              <a:rPr lang="en-US" dirty="0" err="1" smtClean="0"/>
              <a:t>túlragyogja</a:t>
            </a:r>
            <a:r>
              <a:rPr lang="en-US" dirty="0" smtClean="0"/>
              <a:t> a </a:t>
            </a:r>
            <a:r>
              <a:rPr lang="en-US" dirty="0" err="1" smtClean="0"/>
              <a:t>galaxist</a:t>
            </a:r>
            <a:endParaRPr lang="en-US" dirty="0" smtClean="0"/>
          </a:p>
          <a:p>
            <a:pPr lvl="1"/>
            <a:r>
              <a:rPr lang="en-US" dirty="0" err="1"/>
              <a:t>h</a:t>
            </a:r>
            <a:r>
              <a:rPr lang="en-US" dirty="0" err="1" smtClean="0"/>
              <a:t>ónapos</a:t>
            </a:r>
            <a:r>
              <a:rPr lang="en-US" dirty="0" smtClean="0"/>
              <a:t> </a:t>
            </a:r>
            <a:r>
              <a:rPr lang="en-US" dirty="0" err="1" smtClean="0"/>
              <a:t>időkálán</a:t>
            </a:r>
            <a:r>
              <a:rPr lang="en-US" dirty="0" smtClean="0"/>
              <a:t> </a:t>
            </a:r>
            <a:r>
              <a:rPr lang="en-US" dirty="0" err="1" smtClean="0"/>
              <a:t>változik</a:t>
            </a:r>
            <a:endParaRPr lang="en-US" dirty="0" smtClean="0"/>
          </a:p>
          <a:p>
            <a:pPr lvl="1"/>
            <a:r>
              <a:rPr lang="en-US" dirty="0" err="1" smtClean="0"/>
              <a:t>relativisztikus</a:t>
            </a:r>
            <a:r>
              <a:rPr lang="en-US" dirty="0" smtClean="0"/>
              <a:t> </a:t>
            </a:r>
            <a:r>
              <a:rPr lang="en-US" dirty="0" err="1" smtClean="0"/>
              <a:t>jetek</a:t>
            </a:r>
            <a:r>
              <a:rPr lang="en-US" dirty="0" smtClean="0"/>
              <a:t> 0.999c</a:t>
            </a:r>
          </a:p>
          <a:p>
            <a:pPr lvl="1"/>
            <a:r>
              <a:rPr lang="en-US" dirty="0" err="1" smtClean="0"/>
              <a:t>Gáz</a:t>
            </a:r>
            <a:r>
              <a:rPr lang="en-US" dirty="0" smtClean="0"/>
              <a:t> </a:t>
            </a:r>
            <a:r>
              <a:rPr lang="en-US" dirty="0" err="1" smtClean="0"/>
              <a:t>keringési</a:t>
            </a:r>
            <a:r>
              <a:rPr lang="en-US" dirty="0" smtClean="0"/>
              <a:t> </a:t>
            </a:r>
            <a:r>
              <a:rPr lang="en-US" dirty="0" err="1" smtClean="0"/>
              <a:t>sebesség</a:t>
            </a:r>
            <a:r>
              <a:rPr lang="en-US" dirty="0" smtClean="0"/>
              <a:t> 0.1c</a:t>
            </a:r>
          </a:p>
          <a:p>
            <a:pPr lvl="1"/>
            <a:r>
              <a:rPr lang="en-US" dirty="0" err="1" smtClean="0"/>
              <a:t>relativisztikus</a:t>
            </a:r>
            <a:r>
              <a:rPr lang="en-US" dirty="0" smtClean="0"/>
              <a:t> </a:t>
            </a:r>
            <a:r>
              <a:rPr lang="en-US" dirty="0" err="1" smtClean="0"/>
              <a:t>vonalkiszélesedés</a:t>
            </a:r>
            <a:endParaRPr lang="en-US" dirty="0" smtClean="0"/>
          </a:p>
          <a:p>
            <a:r>
              <a:rPr lang="en-US" dirty="0" err="1" smtClean="0">
                <a:solidFill>
                  <a:srgbClr val="FFFF00"/>
                </a:solidFill>
              </a:rPr>
              <a:t>Fekete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lyuk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kettősök</a:t>
            </a:r>
            <a:r>
              <a:rPr lang="en-US" dirty="0" smtClean="0">
                <a:solidFill>
                  <a:srgbClr val="FFFF00"/>
                </a:solidFill>
              </a:rPr>
              <a:t> (</a:t>
            </a:r>
            <a:r>
              <a:rPr lang="en-US" dirty="0" err="1" smtClean="0">
                <a:solidFill>
                  <a:srgbClr val="FFFF00"/>
                </a:solidFill>
              </a:rPr>
              <a:t>naptömegű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dirty="0" err="1" smtClean="0"/>
              <a:t>csillag</a:t>
            </a:r>
            <a:r>
              <a:rPr lang="en-US" dirty="0" smtClean="0"/>
              <a:t> + </a:t>
            </a:r>
            <a:r>
              <a:rPr lang="en-US" dirty="0" err="1" smtClean="0"/>
              <a:t>fekete</a:t>
            </a:r>
            <a:r>
              <a:rPr lang="en-US" dirty="0" smtClean="0"/>
              <a:t> </a:t>
            </a:r>
            <a:r>
              <a:rPr lang="en-US" dirty="0" err="1" smtClean="0"/>
              <a:t>lyuk</a:t>
            </a:r>
            <a:endParaRPr lang="en-US" dirty="0" smtClean="0"/>
          </a:p>
          <a:p>
            <a:pPr lvl="1"/>
            <a:r>
              <a:rPr lang="en-US" dirty="0" err="1"/>
              <a:t>v</a:t>
            </a:r>
            <a:r>
              <a:rPr lang="en-US" dirty="0" err="1" smtClean="0"/>
              <a:t>áltozó</a:t>
            </a:r>
            <a:r>
              <a:rPr lang="en-US" dirty="0" smtClean="0"/>
              <a:t> </a:t>
            </a:r>
            <a:r>
              <a:rPr lang="en-US" dirty="0" err="1" smtClean="0"/>
              <a:t>röntgen</a:t>
            </a:r>
            <a:r>
              <a:rPr lang="en-US" dirty="0" smtClean="0"/>
              <a:t> </a:t>
            </a:r>
            <a:r>
              <a:rPr lang="en-US" dirty="0" err="1" smtClean="0"/>
              <a:t>emisszió</a:t>
            </a:r>
            <a:endParaRPr lang="en-US" dirty="0" smtClean="0"/>
          </a:p>
          <a:p>
            <a:pPr lvl="1" algn="just"/>
            <a:r>
              <a:rPr lang="en-US" dirty="0" err="1"/>
              <a:t>s</a:t>
            </a:r>
            <a:r>
              <a:rPr lang="en-US" dirty="0" err="1" smtClean="0"/>
              <a:t>pektrum</a:t>
            </a:r>
            <a:r>
              <a:rPr lang="en-US" dirty="0" smtClean="0"/>
              <a:t> </a:t>
            </a:r>
            <a:r>
              <a:rPr lang="en-US" dirty="0" err="1" smtClean="0"/>
              <a:t>arra</a:t>
            </a:r>
            <a:r>
              <a:rPr lang="en-US" dirty="0" smtClean="0"/>
              <a:t> </a:t>
            </a:r>
            <a:r>
              <a:rPr lang="en-US" dirty="0" err="1" smtClean="0"/>
              <a:t>utal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nincs</a:t>
            </a:r>
            <a:r>
              <a:rPr lang="en-US" dirty="0" smtClean="0"/>
              <a:t> </a:t>
            </a:r>
            <a:r>
              <a:rPr lang="en-US" dirty="0" err="1" smtClean="0"/>
              <a:t>felszín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241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 b="1" dirty="0" err="1" smtClean="0"/>
              <a:t>Szupermasszív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fekete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lyukak</a:t>
            </a:r>
            <a:r>
              <a:rPr lang="en-US" sz="3200" b="1" dirty="0" smtClean="0"/>
              <a:t> (SMBH) </a:t>
            </a:r>
            <a:br>
              <a:rPr lang="en-US" sz="3200" b="1" dirty="0" smtClean="0"/>
            </a:br>
            <a:r>
              <a:rPr lang="en-US" sz="3200" b="1" dirty="0" err="1" smtClean="0"/>
              <a:t>és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galaxisaik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0.2% </a:t>
            </a:r>
            <a:r>
              <a:rPr lang="en-US" sz="3200" dirty="0" err="1" smtClean="0"/>
              <a:t>galaxismag</a:t>
            </a:r>
            <a:r>
              <a:rPr lang="en-US" sz="3200" dirty="0" smtClean="0"/>
              <a:t> </a:t>
            </a:r>
            <a:r>
              <a:rPr lang="en-US" sz="3200" dirty="0" err="1" smtClean="0"/>
              <a:t>tömeg</a:t>
            </a:r>
            <a:r>
              <a:rPr lang="en-US" sz="3200" dirty="0" smtClean="0"/>
              <a:t> = SMBH </a:t>
            </a:r>
            <a:r>
              <a:rPr lang="en-US" sz="3200" dirty="0" err="1" smtClean="0"/>
              <a:t>fekete</a:t>
            </a:r>
            <a:r>
              <a:rPr lang="en-US" sz="3200" dirty="0" smtClean="0"/>
              <a:t> </a:t>
            </a:r>
            <a:r>
              <a:rPr lang="en-US" sz="3200" dirty="0" err="1" smtClean="0"/>
              <a:t>lyuk</a:t>
            </a:r>
            <a:endParaRPr lang="en-US" sz="3200" dirty="0"/>
          </a:p>
        </p:txBody>
      </p:sp>
      <p:pic>
        <p:nvPicPr>
          <p:cNvPr id="5" name="Picture 4" descr="scatter_f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05000"/>
            <a:ext cx="3911019" cy="3990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24113" y="3810000"/>
            <a:ext cx="2280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Fekete</a:t>
            </a:r>
            <a:r>
              <a:rPr lang="en-US" sz="2000" dirty="0" smtClean="0"/>
              <a:t> </a:t>
            </a:r>
            <a:r>
              <a:rPr lang="en-US" sz="2000" dirty="0" err="1" smtClean="0"/>
              <a:t>lyuk</a:t>
            </a:r>
            <a:r>
              <a:rPr lang="en-US" sz="2000" dirty="0" smtClean="0"/>
              <a:t> </a:t>
            </a:r>
            <a:r>
              <a:rPr lang="en-US" sz="2000" dirty="0" err="1" smtClean="0"/>
              <a:t>tömeg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6248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Csillagok</a:t>
            </a:r>
            <a:r>
              <a:rPr lang="en-US" dirty="0" smtClean="0"/>
              <a:t> random </a:t>
            </a:r>
            <a:r>
              <a:rPr lang="en-US" dirty="0" err="1" smtClean="0"/>
              <a:t>sebessége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00CC99"/>
      </a:accent1>
      <a:accent2>
        <a:srgbClr val="000066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005C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17777</TotalTime>
  <Words>972</Words>
  <Application>Microsoft Office PowerPoint</Application>
  <PresentationFormat>On-screen Show (4:3)</PresentationFormat>
  <Paragraphs>211</Paragraphs>
  <Slides>42</Slides>
  <Notes>5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ＭＳ Ｐゴシック</vt:lpstr>
      <vt:lpstr>Arabic Transparent</vt:lpstr>
      <vt:lpstr>Arial</vt:lpstr>
      <vt:lpstr>Calibri</vt:lpstr>
      <vt:lpstr>Cambria Math</vt:lpstr>
      <vt:lpstr>Edwardian Script ITC</vt:lpstr>
      <vt:lpstr>Garamond</vt:lpstr>
      <vt:lpstr>Symbol</vt:lpstr>
      <vt:lpstr>Times New Roman</vt:lpstr>
      <vt:lpstr>Wingdings</vt:lpstr>
      <vt:lpstr>Office Theme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Miért vizsgáljuk a fekete lyukakat</vt:lpstr>
      <vt:lpstr>PowerPoint Presentation</vt:lpstr>
      <vt:lpstr>Csillagmozgás a SgrA* körül</vt:lpstr>
      <vt:lpstr>További evidencia</vt:lpstr>
      <vt:lpstr>Szupermasszív fekete lyukak (SMBH)  és galaxisaik 0.2% galaxismag tömeg = SMBH fekete lyuk</vt:lpstr>
      <vt:lpstr>PowerPoint Presentation</vt:lpstr>
      <vt:lpstr>SgrA* a legnagyobb  fekete lyuk az égen</vt:lpstr>
      <vt:lpstr>PowerPoint Presentation</vt:lpstr>
      <vt:lpstr>PowerPoint Presentation</vt:lpstr>
      <vt:lpstr>Numerikus szimulációk (GRMHD)</vt:lpstr>
      <vt:lpstr>Very Long Baseline Interferometry (VLBI) szub-mm hullámhosszon</vt:lpstr>
      <vt:lpstr>Very Long Baseline Interferometry (VLBI) szub-mm hullámhosszon</vt:lpstr>
      <vt:lpstr>PowerPoint Presentation</vt:lpstr>
      <vt:lpstr>Event Horizon Telescope</vt:lpstr>
      <vt:lpstr>M87</vt:lpstr>
      <vt:lpstr>Fekete lyuk képalkotás II. – mikrolencsézés</vt:lpstr>
      <vt:lpstr>Fekete lyuk képalkotás II. – mikrolencsézés</vt:lpstr>
      <vt:lpstr>Fekete lyuk képalkotás III. –  csillagtranzit</vt:lpstr>
      <vt:lpstr>Fekete lyuk képalkotás III. –  csillagtranzit</vt:lpstr>
      <vt:lpstr>Fekete lyuk képalkotás III. –  csillagtranzit</vt:lpstr>
      <vt:lpstr>Elektromágneses megfigyelhetők</vt:lpstr>
      <vt:lpstr>PowerPoint Presentation</vt:lpstr>
      <vt:lpstr>Aktív galaxismag kettős: 1-10kpc szeparáció (z&lt;0.3 vöröseltolódásnál)</vt:lpstr>
      <vt:lpstr>SMBH kettős röntgen képe NGC 6240-ben</vt:lpstr>
      <vt:lpstr>PowerPoint Presentation</vt:lpstr>
      <vt:lpstr>0402+379 (Rodriguez et al. 2006-9)</vt:lpstr>
      <vt:lpstr>PG 1302-102: periódus 5.2 év</vt:lpstr>
      <vt:lpstr>Gravitációs hullámok</vt:lpstr>
      <vt:lpstr>Gravitációs hullámok</vt:lpstr>
      <vt:lpstr>Gravitációshullám detektorok</vt:lpstr>
      <vt:lpstr>Ma hajnalban</vt:lpstr>
      <vt:lpstr>Az univerzumra egy új ablak</vt:lpstr>
      <vt:lpstr>Leggyakoribb események</vt:lpstr>
      <vt:lpstr>Ismétlődő LIGO felvillanások</vt:lpstr>
      <vt:lpstr>Ismétlődő LIGO felvillanások</vt:lpstr>
      <vt:lpstr>Gravitációshullám (GW) visszhangok</vt:lpstr>
      <vt:lpstr>Nagy kérdések</vt:lpstr>
      <vt:lpstr>Konklúzió</vt:lpstr>
    </vt:vector>
  </TitlesOfParts>
  <Company>Harvard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</dc:creator>
  <cp:lastModifiedBy>Bence Kocsis</cp:lastModifiedBy>
  <cp:revision>225</cp:revision>
  <dcterms:created xsi:type="dcterms:W3CDTF">2011-09-20T15:34:57Z</dcterms:created>
  <dcterms:modified xsi:type="dcterms:W3CDTF">2015-12-10T22:00:57Z</dcterms:modified>
</cp:coreProperties>
</file>