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62" r:id="rId10"/>
    <p:sldId id="258" r:id="rId11"/>
    <p:sldId id="259" r:id="rId12"/>
    <p:sldId id="260" r:id="rId13"/>
    <p:sldId id="263" r:id="rId14"/>
    <p:sldId id="265" r:id="rId15"/>
    <p:sldId id="264" r:id="rId16"/>
    <p:sldId id="266" r:id="rId17"/>
    <p:sldId id="268" r:id="rId18"/>
    <p:sldId id="269" r:id="rId19"/>
    <p:sldId id="270" r:id="rId20"/>
    <p:sldId id="278" r:id="rId21"/>
    <p:sldId id="279" r:id="rId22"/>
    <p:sldId id="280" r:id="rId23"/>
    <p:sldId id="281" r:id="rId24"/>
    <p:sldId id="282" r:id="rId25"/>
    <p:sldId id="271" r:id="rId26"/>
    <p:sldId id="272" r:id="rId27"/>
    <p:sldId id="273" r:id="rId28"/>
    <p:sldId id="277" r:id="rId29"/>
    <p:sldId id="274" r:id="rId30"/>
    <p:sldId id="276" r:id="rId31"/>
    <p:sldId id="275" r:id="rId32"/>
    <p:sldId id="303" r:id="rId33"/>
    <p:sldId id="304" r:id="rId34"/>
    <p:sldId id="308" r:id="rId35"/>
    <p:sldId id="305" r:id="rId36"/>
    <p:sldId id="309" r:id="rId37"/>
    <p:sldId id="306" r:id="rId38"/>
    <p:sldId id="310" r:id="rId39"/>
    <p:sldId id="307" r:id="rId40"/>
    <p:sldId id="302" r:id="rId41"/>
    <p:sldId id="301" r:id="rId42"/>
    <p:sldId id="289" r:id="rId43"/>
    <p:sldId id="283" r:id="rId44"/>
    <p:sldId id="284" r:id="rId45"/>
    <p:sldId id="285" r:id="rId46"/>
    <p:sldId id="286" r:id="rId47"/>
    <p:sldId id="287" r:id="rId48"/>
    <p:sldId id="290" r:id="rId49"/>
    <p:sldId id="291" r:id="rId50"/>
    <p:sldId id="292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157146"/>
            <a:ext cx="7772400" cy="914400"/>
          </a:xfrm>
        </p:spPr>
        <p:txBody>
          <a:bodyPr/>
          <a:lstStyle>
            <a:extLst/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2008. 01. 17.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csabai\ppt\gorbulet.avi" TargetMode="External"/><Relationship Id="rId1" Type="http://schemas.openxmlformats.org/officeDocument/2006/relationships/video" Target="file:///C:\csabai\ppt\ripples.avi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Pendulum_animation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Pendulum_animation.gif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Virtuális Obszervatóriumok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Csabai István		ELTE Komplex Rendszerek Fizikája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Kezdetben</a:t>
            </a:r>
            <a:endParaRPr lang="hu-HU" dirty="0"/>
          </a:p>
        </p:txBody>
      </p:sp>
      <p:pic>
        <p:nvPicPr>
          <p:cNvPr id="4" name="Picture 2" descr="MCj02949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7048"/>
            <a:ext cx="1809750" cy="1809750"/>
          </a:xfrm>
          <a:prstGeom prst="rect">
            <a:avLst/>
          </a:prstGeom>
          <a:noFill/>
        </p:spPr>
      </p:pic>
      <p:pic>
        <p:nvPicPr>
          <p:cNvPr id="5" name="Picture 3" descr="MCj031890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1673248"/>
            <a:ext cx="1824037" cy="1790700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24200" y="1520848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észlelés</a:t>
            </a:r>
            <a:endParaRPr lang="hu-H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1557361"/>
            <a:ext cx="907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elmélet</a:t>
            </a:r>
            <a:endParaRPr lang="hu-H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45450" y="1557361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valóság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157146"/>
            <a:ext cx="8329642" cy="1200152"/>
          </a:xfrm>
        </p:spPr>
        <p:txBody>
          <a:bodyPr/>
          <a:lstStyle/>
          <a:p>
            <a:r>
              <a:rPr lang="hu-HU" dirty="0" smtClean="0"/>
              <a:t>Elmúlt </a:t>
            </a:r>
            <a:r>
              <a:rPr lang="hu-HU" dirty="0" smtClean="0"/>
              <a:t>századok: érzékszervek kiterjesztése </a:t>
            </a:r>
            <a:endParaRPr lang="hu-HU" dirty="0"/>
          </a:p>
        </p:txBody>
      </p:sp>
      <p:pic>
        <p:nvPicPr>
          <p:cNvPr id="4" name="Picture 2" descr="MCj02949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7048"/>
            <a:ext cx="1809750" cy="1809750"/>
          </a:xfrm>
          <a:prstGeom prst="rect">
            <a:avLst/>
          </a:prstGeom>
          <a:noFill/>
        </p:spPr>
      </p:pic>
      <p:pic>
        <p:nvPicPr>
          <p:cNvPr id="5" name="Picture 3" descr="MCj031890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1673248"/>
            <a:ext cx="1824037" cy="1790700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24200" y="1520848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észlelés</a:t>
            </a:r>
            <a:endParaRPr lang="hu-H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1557361"/>
            <a:ext cx="907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elmélet</a:t>
            </a:r>
            <a:endParaRPr lang="hu-H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45450" y="1557361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valóság</a:t>
            </a:r>
            <a:endParaRPr lang="hu-HU" dirty="0"/>
          </a:p>
        </p:txBody>
      </p:sp>
      <p:pic>
        <p:nvPicPr>
          <p:cNvPr id="9" name="Picture 7" descr="MCPE02376_0000[1]"/>
          <p:cNvPicPr>
            <a:picLocks noChangeAspect="1" noChangeArrowheads="1"/>
          </p:cNvPicPr>
          <p:nvPr/>
        </p:nvPicPr>
        <p:blipFill>
          <a:blip r:embed="rId4">
            <a:biLevel thresh="50000"/>
            <a:lum bright="100000"/>
          </a:blip>
          <a:srcRect/>
          <a:stretch>
            <a:fillRect/>
          </a:stretch>
        </p:blipFill>
        <p:spPr bwMode="auto">
          <a:xfrm>
            <a:off x="609600" y="3959248"/>
            <a:ext cx="1985963" cy="1976438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8596" y="3843361"/>
            <a:ext cx="1071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modellek</a:t>
            </a:r>
            <a:endParaRPr lang="hu-HU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200400" y="2587648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kísérlet</a:t>
            </a:r>
            <a:endParaRPr lang="hu-HU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1216048"/>
            <a:ext cx="1111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műszerek</a:t>
            </a:r>
            <a:endParaRPr lang="hu-HU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524000" y="3502048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786050" y="3357562"/>
            <a:ext cx="4929222" cy="1357322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14612" y="4929198"/>
            <a:ext cx="9396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 smtClean="0"/>
              <a:t>jóslatok</a:t>
            </a:r>
            <a:endParaRPr lang="hu-HU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00628" y="3988362"/>
            <a:ext cx="11544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pic>
        <p:nvPicPr>
          <p:cNvPr id="22" name="Picture 28" descr="MCj008320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71612"/>
            <a:ext cx="1676400" cy="17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Ma: elménk kiterjesztése</a:t>
            </a:r>
            <a:endParaRPr lang="hu-HU" dirty="0"/>
          </a:p>
        </p:txBody>
      </p:sp>
      <p:pic>
        <p:nvPicPr>
          <p:cNvPr id="4" name="Picture 2" descr="MCj02949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7048"/>
            <a:ext cx="1809750" cy="1809750"/>
          </a:xfrm>
          <a:prstGeom prst="rect">
            <a:avLst/>
          </a:prstGeom>
          <a:noFill/>
        </p:spPr>
      </p:pic>
      <p:pic>
        <p:nvPicPr>
          <p:cNvPr id="5" name="Picture 3" descr="MCj031890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1673248"/>
            <a:ext cx="1824037" cy="1790700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24200" y="1520848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észlelés</a:t>
            </a:r>
            <a:endParaRPr lang="hu-H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1557361"/>
            <a:ext cx="907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elmélet</a:t>
            </a:r>
            <a:endParaRPr lang="hu-H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45450" y="1557361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valóság</a:t>
            </a:r>
            <a:endParaRPr lang="hu-HU" dirty="0"/>
          </a:p>
        </p:txBody>
      </p:sp>
      <p:pic>
        <p:nvPicPr>
          <p:cNvPr id="9" name="Picture 7" descr="MCPE02376_0000[1]"/>
          <p:cNvPicPr>
            <a:picLocks noChangeAspect="1" noChangeArrowheads="1"/>
          </p:cNvPicPr>
          <p:nvPr/>
        </p:nvPicPr>
        <p:blipFill>
          <a:blip r:embed="rId4">
            <a:biLevel thresh="50000"/>
            <a:lum bright="100000"/>
          </a:blip>
          <a:srcRect/>
          <a:stretch>
            <a:fillRect/>
          </a:stretch>
        </p:blipFill>
        <p:spPr bwMode="auto">
          <a:xfrm>
            <a:off x="609600" y="3959248"/>
            <a:ext cx="1985963" cy="1976438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8596" y="3843361"/>
            <a:ext cx="1071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modellek</a:t>
            </a:r>
            <a:endParaRPr lang="hu-HU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200400" y="2587648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kísérlet</a:t>
            </a:r>
            <a:endParaRPr lang="hu-HU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1216048"/>
            <a:ext cx="1111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műszerek</a:t>
            </a:r>
            <a:endParaRPr lang="hu-HU" dirty="0"/>
          </a:p>
        </p:txBody>
      </p:sp>
      <p:pic>
        <p:nvPicPr>
          <p:cNvPr id="13" name="Picture 12" descr="j02857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102248"/>
            <a:ext cx="2741613" cy="1684338"/>
          </a:xfrm>
          <a:prstGeom prst="rect">
            <a:avLst/>
          </a:prstGeom>
          <a:noFill/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27400" y="4721248"/>
            <a:ext cx="1872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„virtuális valóság”</a:t>
            </a:r>
            <a:endParaRPr lang="hu-HU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524000" y="3502048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819400" y="5330848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334000" y="3349648"/>
            <a:ext cx="1828800" cy="16764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257800" y="5026048"/>
            <a:ext cx="9396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jóslatok</a:t>
            </a:r>
            <a:endParaRPr lang="hu-HU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534150" y="3883048"/>
            <a:ext cx="11544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pic>
        <p:nvPicPr>
          <p:cNvPr id="20" name="Picture 20" descr="MCj008321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597048"/>
            <a:ext cx="1703388" cy="1662113"/>
          </a:xfrm>
          <a:prstGeom prst="rect">
            <a:avLst/>
          </a:prstGeom>
          <a:noFill/>
        </p:spPr>
      </p:pic>
      <p:pic>
        <p:nvPicPr>
          <p:cNvPr id="21" name="Picture 13" descr="j02857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054248"/>
            <a:ext cx="1143000" cy="70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tudomány fejlődésének rövid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2400" dirty="0" smtClean="0"/>
              <a:t>Kezdetben</a:t>
            </a:r>
            <a:r>
              <a:rPr lang="en-US" sz="2400" dirty="0" smtClean="0"/>
              <a:t>: </a:t>
            </a:r>
            <a:r>
              <a:rPr lang="en-US" sz="2400" dirty="0" err="1" smtClean="0"/>
              <a:t>spe</a:t>
            </a:r>
            <a:r>
              <a:rPr lang="hu-HU" sz="2400" dirty="0" err="1" smtClean="0"/>
              <a:t>kulációk</a:t>
            </a:r>
            <a:r>
              <a:rPr lang="en-US" sz="24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hu-HU" sz="1800" dirty="0" smtClean="0"/>
              <a:t>korlátozott észlelés: csak a saját érzékszervekre támaszkodtak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hu-HU" sz="2400" dirty="0" smtClean="0"/>
              <a:t>Közelmúlt</a:t>
            </a:r>
            <a:r>
              <a:rPr lang="en-US" sz="2400" dirty="0" smtClean="0"/>
              <a:t>: </a:t>
            </a:r>
            <a:r>
              <a:rPr lang="hu-HU" sz="2400" dirty="0" smtClean="0"/>
              <a:t>a természet alaptörvényeinek megértése</a:t>
            </a: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hu-HU" sz="1800" dirty="0" smtClean="0"/>
              <a:t>elméletek</a:t>
            </a:r>
          </a:p>
          <a:p>
            <a:pPr lvl="2">
              <a:lnSpc>
                <a:spcPct val="80000"/>
              </a:lnSpc>
            </a:pPr>
            <a:r>
              <a:rPr lang="hu-HU" sz="1800" dirty="0" smtClean="0"/>
              <a:t>kísérletek</a:t>
            </a:r>
            <a:endParaRPr lang="en-US" sz="1800" dirty="0" smtClean="0"/>
          </a:p>
          <a:p>
            <a:pPr lvl="2">
              <a:lnSpc>
                <a:spcPct val="80000"/>
              </a:lnSpc>
            </a:pPr>
            <a:r>
              <a:rPr lang="hu-HU" sz="1800" dirty="0" smtClean="0"/>
              <a:t>az érzékek kiterjesztése</a:t>
            </a:r>
            <a:r>
              <a:rPr lang="en-US" sz="1800" dirty="0" smtClean="0"/>
              <a:t>: </a:t>
            </a:r>
            <a:r>
              <a:rPr lang="hu-HU" sz="1800" dirty="0" smtClean="0"/>
              <a:t>detektorok, műszerek</a:t>
            </a:r>
            <a:endParaRPr lang="en-US" sz="1800" dirty="0" smtClean="0"/>
          </a:p>
          <a:p>
            <a:pPr lvl="3">
              <a:lnSpc>
                <a:spcPct val="80000"/>
              </a:lnSpc>
            </a:pPr>
            <a:r>
              <a:rPr lang="hu-HU" sz="1600" dirty="0" smtClean="0"/>
              <a:t>az igazi korlátot még mindig az adatok hiánya jelentette</a:t>
            </a:r>
            <a:endParaRPr lang="en-US" sz="1600" dirty="0" smtClean="0"/>
          </a:p>
          <a:p>
            <a:pPr lvl="2">
              <a:lnSpc>
                <a:spcPct val="80000"/>
              </a:lnSpc>
            </a:pPr>
            <a:r>
              <a:rPr lang="hu-HU" sz="1800" dirty="0" smtClean="0"/>
              <a:t>modellezés</a:t>
            </a:r>
            <a:r>
              <a:rPr lang="en-US" sz="1800" dirty="0" smtClean="0"/>
              <a:t>: </a:t>
            </a:r>
            <a:r>
              <a:rPr lang="hu-HU" sz="1800" dirty="0" smtClean="0"/>
              <a:t>matematika </a:t>
            </a:r>
            <a:r>
              <a:rPr lang="en-US" sz="1800" dirty="0" smtClean="0"/>
              <a:t>(Newton)</a:t>
            </a:r>
          </a:p>
          <a:p>
            <a:pPr>
              <a:lnSpc>
                <a:spcPct val="80000"/>
              </a:lnSpc>
            </a:pPr>
            <a:r>
              <a:rPr lang="hu-HU" sz="2400" dirty="0" smtClean="0"/>
              <a:t>Ma</a:t>
            </a:r>
            <a:r>
              <a:rPr lang="en-US" sz="2400" dirty="0" smtClean="0"/>
              <a:t>: </a:t>
            </a:r>
            <a:r>
              <a:rPr lang="hu-HU" sz="2400" dirty="0" smtClean="0"/>
              <a:t>komplex kölcsönhatások és részletek megértése</a:t>
            </a: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hu-HU" sz="1800" dirty="0" smtClean="0"/>
              <a:t>Észlelés, kísérlet, elmélet</a:t>
            </a:r>
            <a:endParaRPr lang="en-US" sz="1800" dirty="0" smtClean="0"/>
          </a:p>
          <a:p>
            <a:pPr lvl="2">
              <a:lnSpc>
                <a:spcPct val="80000"/>
              </a:lnSpc>
            </a:pPr>
            <a:r>
              <a:rPr lang="hu-HU" sz="1800" dirty="0" smtClean="0">
                <a:solidFill>
                  <a:schemeClr val="accent3"/>
                </a:solidFill>
              </a:rPr>
              <a:t>Technológiai fejlődés</a:t>
            </a:r>
            <a:r>
              <a:rPr lang="en-US" sz="1800" dirty="0" smtClean="0">
                <a:solidFill>
                  <a:schemeClr val="accent3"/>
                </a:solidFill>
              </a:rPr>
              <a:t>: </a:t>
            </a:r>
            <a:r>
              <a:rPr lang="hu-HU" sz="1800" dirty="0" smtClean="0">
                <a:solidFill>
                  <a:schemeClr val="accent3"/>
                </a:solidFill>
              </a:rPr>
              <a:t>számtalan új</a:t>
            </a:r>
            <a:r>
              <a:rPr lang="en-US" sz="1800" dirty="0" smtClean="0">
                <a:solidFill>
                  <a:schemeClr val="accent3"/>
                </a:solidFill>
              </a:rPr>
              <a:t> “</a:t>
            </a:r>
            <a:r>
              <a:rPr lang="hu-HU" sz="1800" dirty="0" smtClean="0">
                <a:solidFill>
                  <a:schemeClr val="accent3"/>
                </a:solidFill>
              </a:rPr>
              <a:t>érzékszerv</a:t>
            </a:r>
            <a:r>
              <a:rPr lang="en-US" sz="1800" dirty="0" smtClean="0">
                <a:solidFill>
                  <a:schemeClr val="accent3"/>
                </a:solidFill>
              </a:rPr>
              <a:t>” : </a:t>
            </a:r>
            <a:r>
              <a:rPr lang="hu-HU" sz="1800" dirty="0" smtClean="0">
                <a:solidFill>
                  <a:schemeClr val="accent3"/>
                </a:solidFill>
              </a:rPr>
              <a:t>adatlavina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lvl="2">
              <a:lnSpc>
                <a:spcPct val="80000"/>
              </a:lnSpc>
            </a:pPr>
            <a:r>
              <a:rPr lang="hu-HU" sz="1800" dirty="0" smtClean="0">
                <a:solidFill>
                  <a:schemeClr val="accent3"/>
                </a:solidFill>
              </a:rPr>
              <a:t>Új  eszközök</a:t>
            </a:r>
            <a:r>
              <a:rPr lang="en-US" sz="1800" dirty="0" smtClean="0">
                <a:solidFill>
                  <a:schemeClr val="accent3"/>
                </a:solidFill>
              </a:rPr>
              <a:t>: </a:t>
            </a:r>
            <a:r>
              <a:rPr lang="hu-HU" sz="1800" dirty="0" smtClean="0">
                <a:solidFill>
                  <a:schemeClr val="accent3"/>
                </a:solidFill>
              </a:rPr>
              <a:t>szimulációk , </a:t>
            </a:r>
            <a:r>
              <a:rPr lang="en-US" sz="1800" dirty="0" smtClean="0">
                <a:solidFill>
                  <a:schemeClr val="accent3"/>
                </a:solidFill>
              </a:rPr>
              <a:t>“</a:t>
            </a:r>
            <a:r>
              <a:rPr lang="hu-HU" sz="1800" dirty="0" smtClean="0">
                <a:solidFill>
                  <a:schemeClr val="accent3"/>
                </a:solidFill>
              </a:rPr>
              <a:t>virtuális valóság</a:t>
            </a:r>
            <a:r>
              <a:rPr lang="en-US" sz="1800" dirty="0" smtClean="0">
                <a:solidFill>
                  <a:schemeClr val="accent3"/>
                </a:solidFill>
              </a:rPr>
              <a:t>” </a:t>
            </a:r>
          </a:p>
          <a:p>
            <a:pPr lvl="3">
              <a:lnSpc>
                <a:spcPct val="80000"/>
              </a:lnSpc>
            </a:pPr>
            <a:r>
              <a:rPr lang="hu-HU" sz="1600" dirty="0" smtClean="0">
                <a:solidFill>
                  <a:schemeClr val="accent3"/>
                </a:solidFill>
              </a:rPr>
              <a:t>Nem csak érzékszerveinket, de modellező szervünket, agyunkat is kiterjesztjük</a:t>
            </a:r>
            <a:endParaRPr lang="en-US" sz="1600" dirty="0" smtClean="0">
              <a:solidFill>
                <a:schemeClr val="accent3"/>
              </a:solidFill>
            </a:endParaRPr>
          </a:p>
          <a:p>
            <a:pPr lvl="2">
              <a:lnSpc>
                <a:spcPct val="80000"/>
              </a:lnSpc>
            </a:pPr>
            <a:r>
              <a:rPr lang="hu-HU" sz="1800" dirty="0" smtClean="0">
                <a:solidFill>
                  <a:schemeClr val="accent3"/>
                </a:solidFill>
              </a:rPr>
              <a:t>Fő korlát : a nagy adatmennyiség és bonyolult  modellek kezelése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Példa észlelés: az univerzum térképe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smicHi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263"/>
            <a:ext cx="9055100" cy="678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Sloan</a:t>
            </a:r>
            <a:r>
              <a:rPr lang="hu-HU" dirty="0" smtClean="0"/>
              <a:t> Digital </a:t>
            </a:r>
            <a:r>
              <a:rPr lang="hu-HU" dirty="0" err="1" smtClean="0"/>
              <a:t>Sky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r>
              <a:rPr lang="hu-HU" dirty="0" smtClean="0"/>
              <a:t> : Galaxisok kora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00174"/>
            <a:ext cx="4357718" cy="485538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7200" dirty="0" smtClean="0"/>
              <a:t>Speciális 2.5m  </a:t>
            </a:r>
            <a:r>
              <a:rPr lang="hu-HU" sz="7200" dirty="0" err="1" smtClean="0"/>
              <a:t>Apache</a:t>
            </a:r>
            <a:r>
              <a:rPr lang="hu-HU" sz="7200" dirty="0" smtClean="0"/>
              <a:t> </a:t>
            </a:r>
            <a:r>
              <a:rPr lang="hu-HU" sz="7200" dirty="0" err="1" smtClean="0"/>
              <a:t>Point</a:t>
            </a:r>
            <a:r>
              <a:rPr lang="hu-HU" sz="7200" dirty="0" smtClean="0"/>
              <a:t>, NM</a:t>
            </a:r>
          </a:p>
          <a:p>
            <a:pPr>
              <a:buNone/>
            </a:pPr>
            <a:r>
              <a:rPr lang="hu-HU" sz="7200" dirty="0" smtClean="0"/>
              <a:t>	nagy látószög (2.5 fok)</a:t>
            </a:r>
          </a:p>
          <a:p>
            <a:pPr>
              <a:buNone/>
            </a:pPr>
            <a:r>
              <a:rPr lang="hu-HU" sz="7200" dirty="0" smtClean="0"/>
              <a:t>Két felmérés egyben:</a:t>
            </a:r>
          </a:p>
          <a:p>
            <a:pPr>
              <a:buNone/>
            </a:pPr>
            <a:r>
              <a:rPr lang="hu-HU" sz="7200" dirty="0" smtClean="0"/>
              <a:t>	5 színben fényképek (fotometria).</a:t>
            </a:r>
          </a:p>
          <a:p>
            <a:pPr>
              <a:buNone/>
            </a:pPr>
            <a:r>
              <a:rPr lang="hu-HU" sz="7200" dirty="0" smtClean="0"/>
              <a:t>	Színképek  (spektrumok) és távolságok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Hatalmas CCD mozaik kamera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30 CCD  2K x 2K	(képek)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22 CCD  2K x 400	(</a:t>
            </a:r>
            <a:r>
              <a:rPr lang="hu-HU" sz="7200" dirty="0" err="1" smtClean="0">
                <a:solidFill>
                  <a:schemeClr val="accent3"/>
                </a:solidFill>
              </a:rPr>
              <a:t>asztrometria</a:t>
            </a:r>
            <a:r>
              <a:rPr lang="hu-HU" sz="7200" dirty="0" smtClean="0">
                <a:solidFill>
                  <a:schemeClr val="accent3"/>
                </a:solidFill>
              </a:rPr>
              <a:t>)</a:t>
            </a:r>
          </a:p>
          <a:p>
            <a:pPr>
              <a:buNone/>
            </a:pPr>
            <a:r>
              <a:rPr lang="hu-HU" sz="7200" dirty="0" smtClean="0"/>
              <a:t>Optikai szálas spektrográf</a:t>
            </a:r>
          </a:p>
          <a:p>
            <a:pPr>
              <a:buNone/>
            </a:pPr>
            <a:r>
              <a:rPr lang="hu-HU" sz="7200" dirty="0" smtClean="0"/>
              <a:t>	640 színkép egyszerre</a:t>
            </a:r>
          </a:p>
          <a:p>
            <a:pPr>
              <a:buNone/>
            </a:pPr>
            <a:r>
              <a:rPr lang="hu-HU" sz="7200" dirty="0" smtClean="0"/>
              <a:t>Automata adatanalízis szoftver</a:t>
            </a:r>
          </a:p>
          <a:p>
            <a:pPr>
              <a:buNone/>
            </a:pPr>
            <a:r>
              <a:rPr lang="hu-HU" sz="7200" dirty="0" smtClean="0"/>
              <a:t>	120 emberévnyi munka</a:t>
            </a:r>
          </a:p>
          <a:p>
            <a:pPr>
              <a:buNone/>
            </a:pPr>
            <a:r>
              <a:rPr lang="hu-HU" sz="7200" dirty="0" smtClean="0"/>
              <a:t>Sok-sok adat</a:t>
            </a:r>
          </a:p>
          <a:p>
            <a:pPr>
              <a:buNone/>
            </a:pPr>
            <a:r>
              <a:rPr lang="hu-HU" sz="7200" dirty="0" smtClean="0"/>
              <a:t>	40 TB nyers adat</a:t>
            </a:r>
          </a:p>
          <a:p>
            <a:pPr>
              <a:buNone/>
            </a:pPr>
            <a:r>
              <a:rPr lang="hu-HU" sz="7200" dirty="0" smtClean="0"/>
              <a:t>	4 TB katalógus</a:t>
            </a:r>
          </a:p>
          <a:p>
            <a:pPr>
              <a:buNone/>
            </a:pPr>
            <a:r>
              <a:rPr lang="hu-HU" sz="7200" dirty="0" smtClean="0"/>
              <a:t>	Az adatok nyilvánosak</a:t>
            </a:r>
          </a:p>
          <a:p>
            <a:endParaRPr lang="hu-H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l="7663" t="13351" r="8037" b="7872"/>
          <a:stretch>
            <a:fillRect/>
          </a:stretch>
        </p:blipFill>
        <p:spPr>
          <a:xfrm>
            <a:off x="5357818" y="3819546"/>
            <a:ext cx="3024182" cy="2681288"/>
          </a:xfrm>
          <a:prstGeom prst="rect">
            <a:avLst/>
          </a:prstGeom>
          <a:noFill/>
          <a:ln/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928670"/>
            <a:ext cx="30813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1474" cy="687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SA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187" y="214290"/>
            <a:ext cx="6279413" cy="6369020"/>
          </a:xfrm>
          <a:prstGeom prst="rect">
            <a:avLst/>
          </a:prstGeom>
          <a:noFill/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0034" y="1509690"/>
            <a:ext cx="7196166" cy="4319606"/>
            <a:chOff x="528" y="1440"/>
            <a:chExt cx="4176" cy="251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H="1">
              <a:off x="528" y="1440"/>
              <a:ext cx="4176" cy="384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3120" y="1440"/>
              <a:ext cx="1584" cy="384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120" y="1440"/>
              <a:ext cx="1584" cy="249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528" y="1440"/>
              <a:ext cx="4176" cy="249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pic>
          <p:nvPicPr>
            <p:cNvPr id="8" name="Picture 8" descr="ngc60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824"/>
              <a:ext cx="2592" cy="2131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Sloan</a:t>
            </a:r>
            <a:r>
              <a:rPr lang="hu-HU" dirty="0" smtClean="0"/>
              <a:t> Digital </a:t>
            </a:r>
            <a:r>
              <a:rPr lang="hu-HU" dirty="0" err="1" smtClean="0"/>
              <a:t>Sky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r>
              <a:rPr lang="hu-HU" dirty="0" smtClean="0"/>
              <a:t> : Galaxisok kora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00174"/>
            <a:ext cx="4357718" cy="485538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7200" dirty="0" smtClean="0"/>
              <a:t>Speciális 2.5m  </a:t>
            </a:r>
            <a:r>
              <a:rPr lang="hu-HU" sz="7200" dirty="0" err="1" smtClean="0"/>
              <a:t>Apache</a:t>
            </a:r>
            <a:r>
              <a:rPr lang="hu-HU" sz="7200" dirty="0" smtClean="0"/>
              <a:t> </a:t>
            </a:r>
            <a:r>
              <a:rPr lang="hu-HU" sz="7200" dirty="0" err="1" smtClean="0"/>
              <a:t>Point</a:t>
            </a:r>
            <a:r>
              <a:rPr lang="hu-HU" sz="7200" dirty="0" smtClean="0"/>
              <a:t>, NM</a:t>
            </a:r>
          </a:p>
          <a:p>
            <a:pPr>
              <a:buNone/>
            </a:pPr>
            <a:r>
              <a:rPr lang="hu-HU" sz="7200" dirty="0" smtClean="0"/>
              <a:t>	nagy látószög (2.5 fok)</a:t>
            </a:r>
          </a:p>
          <a:p>
            <a:pPr>
              <a:buNone/>
            </a:pPr>
            <a:r>
              <a:rPr lang="hu-HU" sz="7200" dirty="0" smtClean="0"/>
              <a:t>Két felmérés egyben:</a:t>
            </a:r>
          </a:p>
          <a:p>
            <a:pPr>
              <a:buNone/>
            </a:pPr>
            <a:r>
              <a:rPr lang="hu-HU" sz="7200" dirty="0" smtClean="0"/>
              <a:t>	5 színben fényképek (fotometria).</a:t>
            </a:r>
          </a:p>
          <a:p>
            <a:pPr>
              <a:buNone/>
            </a:pPr>
            <a:r>
              <a:rPr lang="hu-HU" sz="7200" dirty="0" smtClean="0"/>
              <a:t>	Színképek  (spektrumok) és távolságok</a:t>
            </a:r>
          </a:p>
          <a:p>
            <a:pPr>
              <a:buNone/>
            </a:pPr>
            <a:r>
              <a:rPr lang="hu-HU" sz="7200" dirty="0" smtClean="0"/>
              <a:t>Hatalmas CCD mozaik kamera</a:t>
            </a:r>
          </a:p>
          <a:p>
            <a:pPr>
              <a:buNone/>
            </a:pPr>
            <a:r>
              <a:rPr lang="hu-HU" sz="7200" dirty="0" smtClean="0"/>
              <a:t>	30 CCD  2K x 2K	(képek)</a:t>
            </a:r>
          </a:p>
          <a:p>
            <a:pPr>
              <a:buNone/>
            </a:pPr>
            <a:r>
              <a:rPr lang="hu-HU" sz="7200" dirty="0" smtClean="0"/>
              <a:t>	22 CCD  2K x 400	(</a:t>
            </a:r>
            <a:r>
              <a:rPr lang="hu-HU" sz="7200" dirty="0" err="1" smtClean="0"/>
              <a:t>asztrometria</a:t>
            </a:r>
            <a:r>
              <a:rPr lang="hu-HU" sz="7200" dirty="0" smtClean="0"/>
              <a:t>)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Optikai szálas spektrográf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640 színkép egyszerre</a:t>
            </a:r>
          </a:p>
          <a:p>
            <a:pPr>
              <a:buNone/>
            </a:pPr>
            <a:r>
              <a:rPr lang="hu-HU" sz="7200" dirty="0" smtClean="0"/>
              <a:t>Automata adatanalízis szoftver</a:t>
            </a:r>
          </a:p>
          <a:p>
            <a:pPr>
              <a:buNone/>
            </a:pPr>
            <a:r>
              <a:rPr lang="hu-HU" sz="7200" dirty="0" smtClean="0"/>
              <a:t>	120 emberévnyi munka</a:t>
            </a:r>
          </a:p>
          <a:p>
            <a:pPr>
              <a:buNone/>
            </a:pPr>
            <a:r>
              <a:rPr lang="hu-HU" sz="7200" dirty="0" smtClean="0"/>
              <a:t>Sok-sok adat</a:t>
            </a:r>
          </a:p>
          <a:p>
            <a:pPr>
              <a:buNone/>
            </a:pPr>
            <a:r>
              <a:rPr lang="hu-HU" sz="7200" dirty="0" smtClean="0"/>
              <a:t>	40 TB nyers adat</a:t>
            </a:r>
          </a:p>
          <a:p>
            <a:pPr>
              <a:buNone/>
            </a:pPr>
            <a:r>
              <a:rPr lang="hu-HU" sz="7200" dirty="0" smtClean="0"/>
              <a:t>	4 TB katalógus</a:t>
            </a:r>
          </a:p>
          <a:p>
            <a:pPr>
              <a:buNone/>
            </a:pPr>
            <a:r>
              <a:rPr lang="hu-HU" sz="7200" dirty="0" smtClean="0"/>
              <a:t>	Az adatok nyilvánosak</a:t>
            </a:r>
          </a:p>
          <a:p>
            <a:endParaRPr lang="hu-H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7663" t="13351" r="8037" b="7872"/>
          <a:stretch>
            <a:fillRect/>
          </a:stretch>
        </p:blipFill>
        <p:spPr>
          <a:xfrm>
            <a:off x="5357818" y="3819546"/>
            <a:ext cx="3024182" cy="2681288"/>
          </a:xfrm>
          <a:prstGeom prst="rect">
            <a:avLst/>
          </a:prstGeom>
          <a:noFill/>
          <a:ln/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928670"/>
            <a:ext cx="30813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igb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001000" cy="6878638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857224" y="571480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2910" y="0"/>
            <a:ext cx="5286412" cy="1357298"/>
          </a:xfr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hu-HU" sz="2800" dirty="0" smtClean="0"/>
              <a:t>Az Univerzum rövid története: az atomoktól a csillagokig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Távolságmérés a csillagászatban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Egy kis kitérő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Kozmikus távolságok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távolságlétra: </a:t>
            </a:r>
            <a:r>
              <a:rPr lang="hu-HU" dirty="0" smtClean="0">
                <a:solidFill>
                  <a:schemeClr val="accent3"/>
                </a:solidFill>
              </a:rPr>
              <a:t>parallaxis</a:t>
            </a:r>
            <a:r>
              <a:rPr lang="hu-HU" dirty="0" smtClean="0"/>
              <a:t>, standard gyertyák, szupernóvák</a:t>
            </a:r>
          </a:p>
          <a:p>
            <a:r>
              <a:rPr lang="hu-HU" dirty="0" smtClean="0"/>
              <a:t>Hubble törvénye: </a:t>
            </a:r>
          </a:p>
          <a:p>
            <a:pPr lvl="1"/>
            <a:r>
              <a:rPr lang="hu-HU" dirty="0" smtClean="0"/>
              <a:t>A táguló Univerzum: távolság ~ sebesség</a:t>
            </a:r>
          </a:p>
          <a:p>
            <a:r>
              <a:rPr lang="hu-HU" dirty="0" smtClean="0"/>
              <a:t>Doppler  törvénye</a:t>
            </a:r>
          </a:p>
          <a:p>
            <a:pPr lvl="1"/>
            <a:r>
              <a:rPr lang="hu-HU" dirty="0" smtClean="0"/>
              <a:t>Sebesség ~ hullámhossz eltolódás (vonatfütty)</a:t>
            </a:r>
          </a:p>
          <a:p>
            <a:r>
              <a:rPr lang="hu-HU" dirty="0" smtClean="0"/>
              <a:t>Kémiai elemek spektrumvonalai</a:t>
            </a:r>
          </a:p>
          <a:p>
            <a:r>
              <a:rPr lang="hu-HU" dirty="0" smtClean="0"/>
              <a:t> vörös eltolódás ~ távolság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Parallaxis mérés</a:t>
            </a:r>
            <a:endParaRPr lang="hu-HU" dirty="0"/>
          </a:p>
        </p:txBody>
      </p:sp>
      <p:pic>
        <p:nvPicPr>
          <p:cNvPr id="4" name="Picture 4" descr="paralla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588496" cy="5877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Kozmikus távolságok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távolságlétra: parallaxis, standard gyertyák, szupernóvák</a:t>
            </a:r>
          </a:p>
          <a:p>
            <a:r>
              <a:rPr lang="hu-HU" dirty="0" smtClean="0"/>
              <a:t>Hubble törvénye: </a:t>
            </a:r>
          </a:p>
          <a:p>
            <a:pPr lvl="1"/>
            <a:r>
              <a:rPr lang="hu-HU" dirty="0" smtClean="0"/>
              <a:t>A táguló Univerzum: távolság ~ sebesség</a:t>
            </a:r>
          </a:p>
          <a:p>
            <a:r>
              <a:rPr lang="hu-HU" dirty="0" smtClean="0">
                <a:solidFill>
                  <a:schemeClr val="accent3"/>
                </a:solidFill>
              </a:rPr>
              <a:t>Doppler  törvénye</a:t>
            </a:r>
          </a:p>
          <a:p>
            <a:pPr lvl="1"/>
            <a:r>
              <a:rPr lang="hu-HU" dirty="0" smtClean="0">
                <a:solidFill>
                  <a:schemeClr val="accent3"/>
                </a:solidFill>
              </a:rPr>
              <a:t>Sebesség ~ hullámhossz eltolódás (vonatfütty)</a:t>
            </a:r>
          </a:p>
          <a:p>
            <a:r>
              <a:rPr lang="hu-HU" dirty="0" smtClean="0">
                <a:solidFill>
                  <a:schemeClr val="accent3"/>
                </a:solidFill>
              </a:rPr>
              <a:t>Kémiai elemek spektrumvonalai</a:t>
            </a:r>
          </a:p>
          <a:p>
            <a:r>
              <a:rPr lang="hu-HU" dirty="0" smtClean="0">
                <a:solidFill>
                  <a:schemeClr val="accent3"/>
                </a:solidFill>
              </a:rPr>
              <a:t> vörös eltolódás ~ távolság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ppl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300028"/>
            <a:ext cx="54483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redshif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01906"/>
            <a:ext cx="6913563" cy="3741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ectro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56" y="52388"/>
            <a:ext cx="8839200" cy="680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ultifi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5486400" cy="5486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" name="Picture 5" descr="bs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3962400" cy="305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0" y="825521"/>
            <a:ext cx="5254023" cy="524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Univerzum térképe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ss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9"/>
            <a:ext cx="9144000" cy="678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Sloan</a:t>
            </a:r>
            <a:r>
              <a:rPr lang="hu-HU" dirty="0" smtClean="0"/>
              <a:t> Digital </a:t>
            </a:r>
            <a:r>
              <a:rPr lang="hu-HU" dirty="0" err="1" smtClean="0"/>
              <a:t>Sky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r>
              <a:rPr lang="hu-HU" dirty="0" smtClean="0"/>
              <a:t> : Galaxisok kora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500174"/>
            <a:ext cx="4357718" cy="485538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sz="7200" dirty="0" smtClean="0"/>
              <a:t>Speciális 2.5m  </a:t>
            </a:r>
            <a:r>
              <a:rPr lang="hu-HU" sz="7200" dirty="0" err="1" smtClean="0"/>
              <a:t>Apache</a:t>
            </a:r>
            <a:r>
              <a:rPr lang="hu-HU" sz="7200" dirty="0" smtClean="0"/>
              <a:t> </a:t>
            </a:r>
            <a:r>
              <a:rPr lang="hu-HU" sz="7200" dirty="0" err="1" smtClean="0"/>
              <a:t>Point</a:t>
            </a:r>
            <a:r>
              <a:rPr lang="hu-HU" sz="7200" dirty="0" smtClean="0"/>
              <a:t>, NM</a:t>
            </a:r>
          </a:p>
          <a:p>
            <a:pPr>
              <a:buNone/>
            </a:pPr>
            <a:r>
              <a:rPr lang="hu-HU" sz="7200" dirty="0" smtClean="0"/>
              <a:t>	nagy látószög (2.5 fok)</a:t>
            </a:r>
          </a:p>
          <a:p>
            <a:pPr>
              <a:buNone/>
            </a:pPr>
            <a:r>
              <a:rPr lang="hu-HU" sz="7200" dirty="0" smtClean="0"/>
              <a:t>Két felmérés egyben:</a:t>
            </a:r>
          </a:p>
          <a:p>
            <a:pPr>
              <a:buNone/>
            </a:pPr>
            <a:r>
              <a:rPr lang="hu-HU" sz="7200" dirty="0" smtClean="0"/>
              <a:t>	5 színben fényképek (fotometria).</a:t>
            </a:r>
          </a:p>
          <a:p>
            <a:pPr>
              <a:buNone/>
            </a:pPr>
            <a:r>
              <a:rPr lang="hu-HU" sz="7200" dirty="0" smtClean="0"/>
              <a:t>	Színképek  (spektrumok) és távolságok</a:t>
            </a:r>
          </a:p>
          <a:p>
            <a:pPr>
              <a:buNone/>
            </a:pPr>
            <a:r>
              <a:rPr lang="hu-HU" sz="7200" dirty="0" smtClean="0"/>
              <a:t>Hatalmas CCD mozaik kamera</a:t>
            </a:r>
          </a:p>
          <a:p>
            <a:pPr>
              <a:buNone/>
            </a:pPr>
            <a:r>
              <a:rPr lang="hu-HU" sz="7200" dirty="0" smtClean="0"/>
              <a:t>	30 CCD  2K x 2K	(képek)</a:t>
            </a:r>
          </a:p>
          <a:p>
            <a:pPr>
              <a:buNone/>
            </a:pPr>
            <a:r>
              <a:rPr lang="hu-HU" sz="7200" dirty="0" smtClean="0"/>
              <a:t>	22 CCD  2K x 400	(</a:t>
            </a:r>
            <a:r>
              <a:rPr lang="hu-HU" sz="7200" dirty="0" err="1" smtClean="0"/>
              <a:t>asztrometria</a:t>
            </a:r>
            <a:r>
              <a:rPr lang="hu-HU" sz="7200" dirty="0" smtClean="0"/>
              <a:t>)</a:t>
            </a:r>
          </a:p>
          <a:p>
            <a:pPr>
              <a:buNone/>
            </a:pPr>
            <a:r>
              <a:rPr lang="hu-HU" sz="7200" dirty="0" smtClean="0"/>
              <a:t>Optikai szálas spektrográf</a:t>
            </a:r>
          </a:p>
          <a:p>
            <a:pPr>
              <a:buNone/>
            </a:pPr>
            <a:r>
              <a:rPr lang="hu-HU" sz="7200" dirty="0" smtClean="0"/>
              <a:t>	640 színkép egyszerre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Automata adatanalízis szoftver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120 emberévnyi munka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Sok-sok adat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40 TB nyers adat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4 TB katalógus</a:t>
            </a:r>
          </a:p>
          <a:p>
            <a:pPr>
              <a:buNone/>
            </a:pPr>
            <a:r>
              <a:rPr lang="hu-HU" sz="7200" dirty="0" smtClean="0">
                <a:solidFill>
                  <a:schemeClr val="accent3"/>
                </a:solidFill>
              </a:rPr>
              <a:t>	Az adatok nyilvánosak: </a:t>
            </a:r>
            <a:r>
              <a:rPr lang="hu-HU" sz="9600" dirty="0" smtClean="0">
                <a:solidFill>
                  <a:schemeClr val="accent3"/>
                </a:solidFill>
              </a:rPr>
              <a:t>http://skyserver.sdss.org</a:t>
            </a:r>
          </a:p>
          <a:p>
            <a:endParaRPr lang="hu-H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7663" t="13351" r="8037" b="7872"/>
          <a:stretch>
            <a:fillRect/>
          </a:stretch>
        </p:blipFill>
        <p:spPr>
          <a:xfrm>
            <a:off x="5357818" y="3819546"/>
            <a:ext cx="3024182" cy="2681288"/>
          </a:xfrm>
          <a:prstGeom prst="rect">
            <a:avLst/>
          </a:prstGeom>
          <a:noFill/>
          <a:ln/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928670"/>
            <a:ext cx="30813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Honnan tudjuk mindezt?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világot szabályok, törvények vezérlik</a:t>
            </a:r>
          </a:p>
          <a:p>
            <a:r>
              <a:rPr lang="hu-HU" dirty="0" smtClean="0"/>
              <a:t>A törvények ismeretében (egyszerűsített) modelleket lehet alkotni</a:t>
            </a:r>
          </a:p>
          <a:p>
            <a:r>
              <a:rPr lang="hu-HU" dirty="0" smtClean="0"/>
              <a:t>A modell, megfelelő paraméterekkel, és kezdőállapotból indítva jóslatokat ad</a:t>
            </a:r>
          </a:p>
          <a:p>
            <a:r>
              <a:rPr lang="hu-HU" dirty="0" smtClean="0"/>
              <a:t>A jóslatok összevethetőek a mérésekkel, észlelésekkel</a:t>
            </a:r>
            <a:endParaRPr lang="hu-HU" dirty="0"/>
          </a:p>
        </p:txBody>
      </p:sp>
      <p:sp>
        <p:nvSpPr>
          <p:cNvPr id="5" name="Szalagnyíl balra 4"/>
          <p:cNvSpPr/>
          <p:nvPr/>
        </p:nvSpPr>
        <p:spPr>
          <a:xfrm rot="10800000">
            <a:off x="142845" y="2071678"/>
            <a:ext cx="928695" cy="2928958"/>
          </a:xfrm>
          <a:prstGeom prst="curvedLeftArrow">
            <a:avLst/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25025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SDSS: + meglepetések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Legtávolabbi </a:t>
            </a:r>
            <a:r>
              <a:rPr lang="hu-HU" dirty="0" err="1" smtClean="0">
                <a:solidFill>
                  <a:schemeClr val="accent1"/>
                </a:solidFill>
              </a:rPr>
              <a:t>kvazár</a:t>
            </a:r>
            <a:endParaRPr lang="hu-HU" dirty="0" smtClean="0">
              <a:solidFill>
                <a:schemeClr val="accent1"/>
              </a:solidFill>
            </a:endParaRPr>
          </a:p>
          <a:p>
            <a:r>
              <a:rPr lang="hu-HU" dirty="0" smtClean="0"/>
              <a:t>Legfiatalabb, leghalványabb galaxis</a:t>
            </a:r>
            <a:endParaRPr lang="hu-HU" dirty="0" smtClean="0"/>
          </a:p>
          <a:p>
            <a:r>
              <a:rPr lang="hu-HU" dirty="0" smtClean="0"/>
              <a:t>Új szupernóvák</a:t>
            </a:r>
            <a:endParaRPr lang="hu-HU" dirty="0" smtClean="0"/>
          </a:p>
          <a:p>
            <a:r>
              <a:rPr lang="hu-HU" dirty="0" smtClean="0"/>
              <a:t>A tejút </a:t>
            </a:r>
            <a:r>
              <a:rPr lang="hu-HU" dirty="0" err="1" smtClean="0"/>
              <a:t>kisérői</a:t>
            </a:r>
            <a:endParaRPr lang="hu-HU" dirty="0" smtClean="0"/>
          </a:p>
          <a:p>
            <a:r>
              <a:rPr lang="hu-HU" dirty="0" smtClean="0"/>
              <a:t>Metán törpék, barna törpék</a:t>
            </a:r>
            <a:endParaRPr lang="hu-HU" dirty="0" smtClean="0"/>
          </a:p>
          <a:p>
            <a:r>
              <a:rPr lang="hu-HU" dirty="0" smtClean="0"/>
              <a:t>Aszteroidák eloszlása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so98_144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848600" cy="594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SDSS: + meglepetések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Legtávolabbi </a:t>
            </a:r>
            <a:r>
              <a:rPr lang="hu-HU" dirty="0" err="1" smtClean="0"/>
              <a:t>kvazár</a:t>
            </a:r>
            <a:endParaRPr lang="hu-HU" dirty="0" smtClean="0"/>
          </a:p>
          <a:p>
            <a:r>
              <a:rPr lang="hu-HU" dirty="0" smtClean="0"/>
              <a:t>Legfiatalabb, </a:t>
            </a:r>
            <a:r>
              <a:rPr lang="hu-HU" dirty="0" smtClean="0">
                <a:solidFill>
                  <a:schemeClr val="accent1"/>
                </a:solidFill>
              </a:rPr>
              <a:t>leghalványabb galaxis</a:t>
            </a:r>
            <a:endParaRPr lang="hu-HU" dirty="0" smtClean="0">
              <a:solidFill>
                <a:schemeClr val="accent1"/>
              </a:solidFill>
            </a:endParaRPr>
          </a:p>
          <a:p>
            <a:r>
              <a:rPr lang="hu-HU" dirty="0" smtClean="0"/>
              <a:t>Új szupernóvák</a:t>
            </a:r>
            <a:endParaRPr lang="hu-HU" dirty="0" smtClean="0"/>
          </a:p>
          <a:p>
            <a:r>
              <a:rPr lang="hu-HU" dirty="0" smtClean="0"/>
              <a:t>A tejút </a:t>
            </a:r>
            <a:r>
              <a:rPr lang="hu-HU" dirty="0" err="1" smtClean="0"/>
              <a:t>kisérői</a:t>
            </a:r>
            <a:endParaRPr lang="hu-HU" dirty="0" smtClean="0"/>
          </a:p>
          <a:p>
            <a:r>
              <a:rPr lang="hu-HU" dirty="0" smtClean="0"/>
              <a:t>Metán törpék, barna törpék</a:t>
            </a:r>
            <a:endParaRPr lang="hu-HU" dirty="0" smtClean="0"/>
          </a:p>
          <a:p>
            <a:r>
              <a:rPr lang="hu-HU" dirty="0" smtClean="0"/>
              <a:t>Aszteroidák eloszlása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ain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5725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SDSS: + meglepetések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Legtávolabbi </a:t>
            </a:r>
            <a:r>
              <a:rPr lang="hu-HU" dirty="0" err="1" smtClean="0"/>
              <a:t>kvazár</a:t>
            </a:r>
            <a:endParaRPr lang="hu-HU" dirty="0" smtClean="0"/>
          </a:p>
          <a:p>
            <a:r>
              <a:rPr lang="hu-HU" dirty="0" smtClean="0"/>
              <a:t>Legfiatalabb, leghalványabb galaxis</a:t>
            </a:r>
            <a:endParaRPr lang="hu-HU" dirty="0" smtClean="0"/>
          </a:p>
          <a:p>
            <a:r>
              <a:rPr lang="hu-HU" dirty="0" smtClean="0">
                <a:solidFill>
                  <a:schemeClr val="accent1"/>
                </a:solidFill>
              </a:rPr>
              <a:t>Új szupernóvák</a:t>
            </a:r>
            <a:endParaRPr lang="hu-HU" dirty="0" smtClean="0">
              <a:solidFill>
                <a:schemeClr val="accent1"/>
              </a:solidFill>
            </a:endParaRPr>
          </a:p>
          <a:p>
            <a:r>
              <a:rPr lang="hu-HU" dirty="0" smtClean="0"/>
              <a:t>A tejút </a:t>
            </a:r>
            <a:r>
              <a:rPr lang="hu-HU" dirty="0" err="1" smtClean="0"/>
              <a:t>kisérői</a:t>
            </a:r>
            <a:endParaRPr lang="hu-HU" dirty="0" smtClean="0"/>
          </a:p>
          <a:p>
            <a:r>
              <a:rPr lang="hu-HU" dirty="0" smtClean="0"/>
              <a:t>Metán törpék, barna törpék</a:t>
            </a:r>
            <a:endParaRPr lang="hu-HU" dirty="0" smtClean="0"/>
          </a:p>
          <a:p>
            <a:r>
              <a:rPr lang="hu-HU" dirty="0" smtClean="0"/>
              <a:t>Aszteroidák eloszlása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upern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58900"/>
            <a:ext cx="3898900" cy="3898900"/>
          </a:xfrm>
          <a:prstGeom prst="rect">
            <a:avLst/>
          </a:prstGeom>
          <a:noFill/>
        </p:spPr>
      </p:pic>
      <p:pic>
        <p:nvPicPr>
          <p:cNvPr id="3" name="Picture 5" descr="supernov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SDSS: + meglepetések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Legtávolabbi </a:t>
            </a:r>
            <a:r>
              <a:rPr lang="hu-HU" dirty="0" err="1" smtClean="0"/>
              <a:t>kvazár</a:t>
            </a:r>
            <a:endParaRPr lang="hu-HU" dirty="0" smtClean="0"/>
          </a:p>
          <a:p>
            <a:r>
              <a:rPr lang="hu-HU" dirty="0" smtClean="0"/>
              <a:t>Legfiatalabb, leghalványabb galaxis</a:t>
            </a:r>
            <a:endParaRPr lang="hu-HU" dirty="0" smtClean="0"/>
          </a:p>
          <a:p>
            <a:r>
              <a:rPr lang="hu-HU" dirty="0" smtClean="0"/>
              <a:t>Új szupernóvák</a:t>
            </a:r>
            <a:endParaRPr lang="hu-HU" dirty="0" smtClean="0"/>
          </a:p>
          <a:p>
            <a:r>
              <a:rPr lang="hu-HU" dirty="0" smtClean="0"/>
              <a:t>A tejút </a:t>
            </a:r>
            <a:r>
              <a:rPr lang="hu-HU" dirty="0" err="1" smtClean="0"/>
              <a:t>kisérői</a:t>
            </a:r>
            <a:endParaRPr lang="hu-HU" dirty="0" smtClean="0"/>
          </a:p>
          <a:p>
            <a:r>
              <a:rPr lang="hu-HU" dirty="0" smtClean="0"/>
              <a:t>Metán törpék, barna törpék</a:t>
            </a:r>
            <a:endParaRPr lang="hu-HU" dirty="0" smtClean="0"/>
          </a:p>
          <a:p>
            <a:r>
              <a:rPr lang="hu-HU" dirty="0" smtClean="0">
                <a:solidFill>
                  <a:schemeClr val="accent1"/>
                </a:solidFill>
              </a:rPr>
              <a:t>Aszteroidák eloszlása</a:t>
            </a:r>
            <a:endParaRPr lang="hu-HU" dirty="0" smtClean="0">
              <a:solidFill>
                <a:schemeClr val="accent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ste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481892" cy="642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ingamozgás</a:t>
            </a:r>
            <a:endParaRPr lang="hu-HU" dirty="0"/>
          </a:p>
        </p:txBody>
      </p:sp>
      <p:pic>
        <p:nvPicPr>
          <p:cNvPr id="4" name="Kép 3" descr="grandclock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0306"/>
            <a:ext cx="523875" cy="1905000"/>
          </a:xfrm>
          <a:prstGeom prst="rect">
            <a:avLst/>
          </a:prstGeom>
        </p:spPr>
      </p:pic>
      <p:sp>
        <p:nvSpPr>
          <p:cNvPr id="5" name="Fánk 4"/>
          <p:cNvSpPr/>
          <p:nvPr/>
        </p:nvSpPr>
        <p:spPr>
          <a:xfrm>
            <a:off x="500034" y="1928802"/>
            <a:ext cx="3429024" cy="3429024"/>
          </a:xfrm>
          <a:prstGeom prst="donut">
            <a:avLst>
              <a:gd name="adj" fmla="val 691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714348" y="2143116"/>
            <a:ext cx="3000396" cy="3000396"/>
          </a:xfrm>
          <a:prstGeom prst="ellipse">
            <a:avLst/>
          </a:prstGeom>
          <a:solidFill>
            <a:schemeClr val="tx2">
              <a:lumMod val="90000"/>
              <a:alpha val="16000"/>
            </a:schemeClr>
          </a:solidFill>
          <a:scene3d>
            <a:camera prst="orthographicFront"/>
            <a:lightRig rig="fla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7" name="Picture 3" descr="C:\Documents and Settings\csabai\Local Settings\Temporary Internet Files\Content.IE5\X7UCRQW6\MCj023327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15074" y="4939185"/>
            <a:ext cx="2493442" cy="1918815"/>
          </a:xfrm>
          <a:prstGeom prst="rect">
            <a:avLst/>
          </a:prstGeom>
          <a:noFill/>
        </p:spPr>
      </p:pic>
      <p:cxnSp>
        <p:nvCxnSpPr>
          <p:cNvPr id="10" name="Egyenes összekötő 9"/>
          <p:cNvCxnSpPr>
            <a:stCxn id="5" idx="7"/>
          </p:cNvCxnSpPr>
          <p:nvPr/>
        </p:nvCxnSpPr>
        <p:spPr>
          <a:xfrm rot="16200000" flipH="1">
            <a:off x="3964776" y="1893083"/>
            <a:ext cx="2712541" cy="378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stCxn id="5" idx="4"/>
          </p:cNvCxnSpPr>
          <p:nvPr/>
        </p:nvCxnSpPr>
        <p:spPr>
          <a:xfrm rot="16200000" flipH="1">
            <a:off x="4429124" y="3143248"/>
            <a:ext cx="142876" cy="457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76200"/>
            <a:ext cx="8728075" cy="675481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42910" y="142852"/>
            <a:ext cx="8002512" cy="584775"/>
          </a:xfrm>
          <a:prstGeom prst="rect">
            <a:avLst/>
          </a:prstGeom>
          <a:solidFill>
            <a:schemeClr val="accent3">
              <a:alpha val="3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hu-HU" sz="3200" dirty="0" smtClean="0"/>
              <a:t>Egy másik észlelés: a kozmikus háttérsugárzás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357166"/>
            <a:ext cx="3357586" cy="251819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10" name="gorbule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38" y="357166"/>
            <a:ext cx="3704193" cy="2500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11" name="Picture 4" descr="wm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214686"/>
            <a:ext cx="6067436" cy="323501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52400" h="1524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MCj02949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7048"/>
            <a:ext cx="1809750" cy="1809750"/>
          </a:xfrm>
          <a:prstGeom prst="rect">
            <a:avLst/>
          </a:prstGeom>
          <a:noFill/>
        </p:spPr>
      </p:pic>
      <p:pic>
        <p:nvPicPr>
          <p:cNvPr id="5" name="Picture 3" descr="MCj031890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1673248"/>
            <a:ext cx="1824037" cy="1790700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24200" y="1520848"/>
            <a:ext cx="2209800" cy="685800"/>
          </a:xfrm>
          <a:prstGeom prst="leftArrow">
            <a:avLst>
              <a:gd name="adj1" fmla="val 50000"/>
              <a:gd name="adj2" fmla="val 8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észlelés</a:t>
            </a:r>
            <a:endParaRPr lang="hu-H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1557361"/>
            <a:ext cx="907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elmélet</a:t>
            </a:r>
            <a:endParaRPr lang="hu-H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45450" y="1557361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valóság</a:t>
            </a:r>
            <a:endParaRPr lang="hu-HU" dirty="0"/>
          </a:p>
        </p:txBody>
      </p:sp>
      <p:pic>
        <p:nvPicPr>
          <p:cNvPr id="9" name="Picture 7" descr="MCPE02376_0000[1]"/>
          <p:cNvPicPr>
            <a:picLocks noChangeAspect="1" noChangeArrowheads="1"/>
          </p:cNvPicPr>
          <p:nvPr/>
        </p:nvPicPr>
        <p:blipFill>
          <a:blip r:embed="rId4">
            <a:biLevel thresh="50000"/>
            <a:lum bright="100000"/>
          </a:blip>
          <a:srcRect/>
          <a:stretch>
            <a:fillRect/>
          </a:stretch>
        </p:blipFill>
        <p:spPr bwMode="auto">
          <a:xfrm>
            <a:off x="609600" y="3959248"/>
            <a:ext cx="1985963" cy="1976438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8596" y="3843361"/>
            <a:ext cx="1071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modellek</a:t>
            </a:r>
            <a:endParaRPr lang="hu-HU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200400" y="2587648"/>
            <a:ext cx="2286000" cy="762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hu-HU" dirty="0" smtClean="0"/>
              <a:t>kísérlet</a:t>
            </a:r>
            <a:endParaRPr lang="hu-HU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8800" y="1216048"/>
            <a:ext cx="1111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műszerek</a:t>
            </a:r>
            <a:endParaRPr lang="hu-HU" dirty="0"/>
          </a:p>
        </p:txBody>
      </p:sp>
      <p:pic>
        <p:nvPicPr>
          <p:cNvPr id="13" name="Picture 12" descr="j02857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102248"/>
            <a:ext cx="2741613" cy="1684338"/>
          </a:xfrm>
          <a:prstGeom prst="rect">
            <a:avLst/>
          </a:prstGeom>
          <a:noFill/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27400" y="4721248"/>
            <a:ext cx="1872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„virtuális valóság”</a:t>
            </a:r>
            <a:endParaRPr lang="hu-HU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524000" y="3502048"/>
            <a:ext cx="228600" cy="304800"/>
          </a:xfrm>
          <a:prstGeom prst="upDown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819400" y="5330848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334000" y="3349648"/>
            <a:ext cx="1828800" cy="1676400"/>
          </a:xfrm>
          <a:prstGeom prst="line">
            <a:avLst/>
          </a:prstGeom>
          <a:noFill/>
          <a:ln w="698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257800" y="5026048"/>
            <a:ext cx="9396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jóslatok</a:t>
            </a:r>
            <a:endParaRPr lang="hu-HU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534150" y="3883048"/>
            <a:ext cx="11544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pic>
        <p:nvPicPr>
          <p:cNvPr id="20" name="Picture 20" descr="MCj008321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597048"/>
            <a:ext cx="1703388" cy="1662113"/>
          </a:xfrm>
          <a:prstGeom prst="rect">
            <a:avLst/>
          </a:prstGeom>
          <a:noFill/>
        </p:spPr>
      </p:pic>
      <p:pic>
        <p:nvPicPr>
          <p:cNvPr id="21" name="Picture 13" descr="j02857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054248"/>
            <a:ext cx="1143000" cy="70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Példa szimuláció: az univerzum modellje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evoSequ_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734" y="3429000"/>
            <a:ext cx="8901404" cy="314167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14282" y="500042"/>
            <a:ext cx="8799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Az Univerzum legjobb virtuális modellje:  N-test szimuláció,</a:t>
            </a:r>
          </a:p>
          <a:p>
            <a:r>
              <a:rPr lang="hu-HU" sz="2400" dirty="0" smtClean="0"/>
              <a:t>	egy galaxis-halmaznyi sötét anyag-csomó egy-egy részecske</a:t>
            </a:r>
          </a:p>
          <a:p>
            <a:endParaRPr lang="en-US" sz="2400" dirty="0" smtClean="0"/>
          </a:p>
          <a:p>
            <a:r>
              <a:rPr lang="en-US" sz="2400" dirty="0" smtClean="0"/>
              <a:t>Virgo Consortium</a:t>
            </a:r>
            <a:r>
              <a:rPr lang="hu-HU" sz="2400" dirty="0" smtClean="0"/>
              <a:t>:</a:t>
            </a:r>
            <a:endParaRPr lang="en-US" sz="2400" dirty="0" smtClean="0"/>
          </a:p>
          <a:p>
            <a:r>
              <a:rPr lang="hu-HU" sz="2400" dirty="0" smtClean="0"/>
              <a:t>Tucatnyi kutatócsoport</a:t>
            </a:r>
            <a:r>
              <a:rPr lang="en-US" sz="2400" dirty="0" smtClean="0"/>
              <a:t>, 10 </a:t>
            </a:r>
            <a:r>
              <a:rPr lang="hu-HU" sz="2400" dirty="0" smtClean="0"/>
              <a:t>milliárd</a:t>
            </a:r>
            <a:r>
              <a:rPr lang="en-US" sz="2400" dirty="0" smtClean="0"/>
              <a:t> “</a:t>
            </a:r>
            <a:r>
              <a:rPr lang="hu-HU" sz="2400" dirty="0" smtClean="0"/>
              <a:t>részecske</a:t>
            </a:r>
            <a:r>
              <a:rPr lang="en-US" sz="2400" dirty="0" smtClean="0"/>
              <a:t>”, 2 </a:t>
            </a:r>
            <a:r>
              <a:rPr lang="hu-HU" sz="2400" dirty="0" smtClean="0"/>
              <a:t>milliárd fényév</a:t>
            </a:r>
            <a:endParaRPr lang="en-US" sz="2400" dirty="0" smtClean="0"/>
          </a:p>
          <a:p>
            <a:r>
              <a:rPr lang="en-US" sz="2400" dirty="0" smtClean="0"/>
              <a:t>1500 process</a:t>
            </a:r>
            <a:r>
              <a:rPr lang="hu-HU" sz="2400" dirty="0" smtClean="0"/>
              <a:t>z</a:t>
            </a:r>
            <a:r>
              <a:rPr lang="en-US" sz="2400" dirty="0" smtClean="0"/>
              <a:t>or, 30 </a:t>
            </a:r>
            <a:r>
              <a:rPr lang="hu-HU" sz="2400" dirty="0" smtClean="0"/>
              <a:t>nap</a:t>
            </a:r>
            <a:r>
              <a:rPr lang="en-US" sz="2400" dirty="0" smtClean="0"/>
              <a:t>, 25TB </a:t>
            </a:r>
            <a:r>
              <a:rPr lang="hu-HU" sz="2400" dirty="0" smtClean="0"/>
              <a:t>kimenet</a:t>
            </a:r>
            <a:endParaRPr lang="en-US" sz="24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llen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tudományos módszertan: Virtuális Obszervatóriumok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Sok hasonló észlelés van mint az SDSS: mindent felvenni és utána elemezni (</a:t>
            </a:r>
            <a:r>
              <a:rPr lang="hu-HU" dirty="0" err="1" smtClean="0"/>
              <a:t>Pan-Starrs</a:t>
            </a:r>
            <a:r>
              <a:rPr lang="hu-HU" dirty="0" smtClean="0"/>
              <a:t>, LSST)</a:t>
            </a:r>
          </a:p>
          <a:p>
            <a:r>
              <a:rPr lang="hu-HU" dirty="0" smtClean="0"/>
              <a:t>Sok hasonló szimuláció van mint a Millennium </a:t>
            </a:r>
            <a:r>
              <a:rPr lang="hu-HU" dirty="0" err="1" smtClean="0"/>
              <a:t>Run</a:t>
            </a:r>
            <a:endParaRPr lang="hu-HU" dirty="0" smtClean="0"/>
          </a:p>
          <a:p>
            <a:r>
              <a:rPr lang="hu-HU" dirty="0" smtClean="0"/>
              <a:t>Össze kell kapcsolni a különböző észleléseket</a:t>
            </a:r>
          </a:p>
          <a:p>
            <a:r>
              <a:rPr lang="hu-HU" dirty="0" smtClean="0"/>
              <a:t>Össze kell vetni a méréseket és a modelleket </a:t>
            </a:r>
          </a:p>
          <a:p>
            <a:r>
              <a:rPr lang="hu-HU" dirty="0" smtClean="0"/>
              <a:t>Mindezt csak fejlett számítógépes  technológiák felhasználásával  lehet</a:t>
            </a:r>
          </a:p>
          <a:p>
            <a:r>
              <a:rPr lang="hu-HU" dirty="0" smtClean="0"/>
              <a:t>A modern informatika olyan forradalmat jelent, mint hajdan Newton differenciálszámítása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tudományos módszertan: nem csak a csillagászatban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Egyre olcsóbb szenzorok, gyorsabb számítógépek</a:t>
            </a:r>
          </a:p>
          <a:p>
            <a:r>
              <a:rPr lang="hu-HU" dirty="0" smtClean="0"/>
              <a:t>Más tudományokban is hasonló forradalom</a:t>
            </a:r>
          </a:p>
          <a:p>
            <a:pPr lvl="1"/>
            <a:r>
              <a:rPr lang="hu-HU" dirty="0" smtClean="0"/>
              <a:t>Részecskefizika: LHC, kozmikus záporok</a:t>
            </a:r>
          </a:p>
          <a:p>
            <a:pPr lvl="1"/>
            <a:r>
              <a:rPr lang="hu-HU" dirty="0" smtClean="0">
                <a:solidFill>
                  <a:schemeClr val="accent3"/>
                </a:solidFill>
              </a:rPr>
              <a:t>Biológia: gén-chipek</a:t>
            </a:r>
          </a:p>
          <a:p>
            <a:pPr lvl="1"/>
            <a:r>
              <a:rPr lang="hu-HU" dirty="0" smtClean="0"/>
              <a:t>Környezet-tudomány</a:t>
            </a:r>
          </a:p>
          <a:p>
            <a:pPr lvl="1"/>
            <a:r>
              <a:rPr lang="hu-HU" dirty="0" smtClean="0"/>
              <a:t>Nyelvészet</a:t>
            </a:r>
          </a:p>
          <a:p>
            <a:pPr lvl="1"/>
            <a:r>
              <a:rPr lang="hu-HU" dirty="0" smtClean="0"/>
              <a:t>…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h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2700"/>
            <a:ext cx="9424988" cy="6651625"/>
          </a:xfrm>
          <a:prstGeom prst="rect">
            <a:avLst/>
          </a:prstGeom>
          <a:noFill/>
        </p:spPr>
      </p:pic>
      <p:pic>
        <p:nvPicPr>
          <p:cNvPr id="5" name="Picture 4" descr="microar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358298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rotein_synthe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4800"/>
            <a:ext cx="428625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tudományos módszertan: nem csak a csillagászatban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Egyre olcsóbb szenzorok, gyorsabb számítógépek</a:t>
            </a:r>
          </a:p>
          <a:p>
            <a:r>
              <a:rPr lang="hu-HU" dirty="0" smtClean="0"/>
              <a:t>Más tudományokban is hasonló forradalom</a:t>
            </a:r>
          </a:p>
          <a:p>
            <a:pPr lvl="1"/>
            <a:r>
              <a:rPr lang="hu-HU" dirty="0" smtClean="0"/>
              <a:t>Részecskefizika: LHC, kozmikus záporok</a:t>
            </a:r>
          </a:p>
          <a:p>
            <a:pPr lvl="1"/>
            <a:r>
              <a:rPr lang="hu-HU" dirty="0" smtClean="0">
                <a:solidFill>
                  <a:schemeClr val="accent3"/>
                </a:solidFill>
              </a:rPr>
              <a:t>Biológia: gén-chipek</a:t>
            </a:r>
          </a:p>
          <a:p>
            <a:pPr lvl="1"/>
            <a:r>
              <a:rPr lang="hu-HU" dirty="0" smtClean="0"/>
              <a:t>Környezet-tudomány</a:t>
            </a:r>
          </a:p>
          <a:p>
            <a:pPr lvl="1"/>
            <a:r>
              <a:rPr lang="hu-HU" dirty="0" smtClean="0"/>
              <a:t>Nyelvészet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ingamozgás</a:t>
            </a:r>
            <a:endParaRPr lang="hu-HU" dirty="0"/>
          </a:p>
        </p:txBody>
      </p:sp>
      <p:pic>
        <p:nvPicPr>
          <p:cNvPr id="4" name="Kép 3" descr="grandclock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0306"/>
            <a:ext cx="523875" cy="1905000"/>
          </a:xfrm>
          <a:prstGeom prst="rect">
            <a:avLst/>
          </a:prstGeom>
        </p:spPr>
      </p:pic>
      <p:sp>
        <p:nvSpPr>
          <p:cNvPr id="5" name="Fánk 4"/>
          <p:cNvSpPr/>
          <p:nvPr/>
        </p:nvSpPr>
        <p:spPr>
          <a:xfrm>
            <a:off x="500034" y="1928802"/>
            <a:ext cx="3429024" cy="3429024"/>
          </a:xfrm>
          <a:prstGeom prst="donut">
            <a:avLst>
              <a:gd name="adj" fmla="val 691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714348" y="2143116"/>
            <a:ext cx="3000396" cy="3000396"/>
          </a:xfrm>
          <a:prstGeom prst="ellipse">
            <a:avLst/>
          </a:prstGeom>
          <a:solidFill>
            <a:schemeClr val="tx2">
              <a:lumMod val="90000"/>
              <a:alpha val="16000"/>
            </a:schemeClr>
          </a:solidFill>
          <a:scene3d>
            <a:camera prst="orthographicFront"/>
            <a:lightRig rig="fla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Force and Mo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943350" cy="4048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11" name="Szövegdoboz 10"/>
          <p:cNvSpPr txBox="1"/>
          <p:nvPr/>
        </p:nvSpPr>
        <p:spPr>
          <a:xfrm>
            <a:off x="5857884" y="28574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00694" y="492919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</a:t>
            </a:r>
            <a:r>
              <a:rPr lang="hu-HU" dirty="0" smtClean="0">
                <a:solidFill>
                  <a:schemeClr val="bg1"/>
                </a:solidFill>
              </a:rPr>
              <a:t>*g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072330" y="27860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endParaRPr lang="hu-HU" dirty="0">
              <a:solidFill>
                <a:schemeClr val="bg1"/>
              </a:solidFill>
              <a:latin typeface="Symbol" pitchFamily="18" charset="2"/>
            </a:endParaRPr>
          </a:p>
        </p:txBody>
      </p:sp>
      <p:pic>
        <p:nvPicPr>
          <p:cNvPr id="2052" name="Picture 4" descr="T \approx 2\pi \sqrt\frac{\ell}{g}\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928802"/>
            <a:ext cx="895350" cy="476250"/>
          </a:xfrm>
          <a:prstGeom prst="rect">
            <a:avLst/>
          </a:prstGeom>
          <a:noFill/>
        </p:spPr>
      </p:pic>
      <p:sp>
        <p:nvSpPr>
          <p:cNvPr id="15" name="Jobbra nyíl 14"/>
          <p:cNvSpPr/>
          <p:nvPr/>
        </p:nvSpPr>
        <p:spPr>
          <a:xfrm>
            <a:off x="4071934" y="3429000"/>
            <a:ext cx="714380" cy="642942"/>
          </a:xfrm>
          <a:prstGeom prst="rightArrow">
            <a:avLst/>
          </a:prstGeom>
          <a:scene3d>
            <a:camera prst="orthographicFront"/>
            <a:lightRig rig="two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286380" y="928670"/>
            <a:ext cx="3357586" cy="523220"/>
          </a:xfrm>
          <a:prstGeom prst="rect">
            <a:avLst/>
          </a:prstGeom>
          <a:solidFill>
            <a:schemeClr val="accent1">
              <a:alpha val="31000"/>
            </a:schemeClr>
          </a:solidFill>
          <a:scene3d>
            <a:camera prst="orthographicFront"/>
            <a:lightRig rig="two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Modell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 is része lehetsz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Új tudományos módszertan: új tudósok kellenek</a:t>
            </a:r>
          </a:p>
          <a:p>
            <a:pPr lvl="1"/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Akik értik a szaktudományokat</a:t>
            </a:r>
          </a:p>
          <a:p>
            <a:pPr lvl="1"/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Professzionálisan kezelik a matematikai mellett az informatikai eszköztárat is</a:t>
            </a:r>
          </a:p>
          <a:p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ingamozgás</a:t>
            </a:r>
            <a:endParaRPr lang="hu-HU" dirty="0"/>
          </a:p>
        </p:txBody>
      </p:sp>
      <p:pic>
        <p:nvPicPr>
          <p:cNvPr id="4" name="Kép 3" descr="grandclock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0306"/>
            <a:ext cx="523875" cy="1905000"/>
          </a:xfrm>
          <a:prstGeom prst="rect">
            <a:avLst/>
          </a:prstGeom>
        </p:spPr>
      </p:pic>
      <p:sp>
        <p:nvSpPr>
          <p:cNvPr id="5" name="Fánk 4"/>
          <p:cNvSpPr/>
          <p:nvPr/>
        </p:nvSpPr>
        <p:spPr>
          <a:xfrm>
            <a:off x="500034" y="1928802"/>
            <a:ext cx="3429024" cy="3429024"/>
          </a:xfrm>
          <a:prstGeom prst="donut">
            <a:avLst>
              <a:gd name="adj" fmla="val 691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714348" y="2143116"/>
            <a:ext cx="3000396" cy="3000396"/>
          </a:xfrm>
          <a:prstGeom prst="ellipse">
            <a:avLst/>
          </a:prstGeom>
          <a:solidFill>
            <a:schemeClr val="tx2">
              <a:lumMod val="90000"/>
              <a:alpha val="16000"/>
            </a:schemeClr>
          </a:solidFill>
          <a:scene3d>
            <a:camera prst="orthographicFront"/>
            <a:lightRig rig="fla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2226" name="Picture 2" descr="An animation of a pendulum showing the velocity and acceleration vectors (v and A).">
            <a:hlinkClick r:id="rId3" tooltip="An animation of a pendulum showing the velocity and acceleration vectors (v and A).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85992"/>
            <a:ext cx="2825757" cy="254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16" name="Balra-jobbra nyíl 15"/>
          <p:cNvSpPr/>
          <p:nvPr/>
        </p:nvSpPr>
        <p:spPr>
          <a:xfrm>
            <a:off x="4214810" y="3286124"/>
            <a:ext cx="1071570" cy="714380"/>
          </a:xfrm>
          <a:prstGeom prst="leftRightArrow">
            <a:avLst/>
          </a:prstGeom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500298" y="5715016"/>
            <a:ext cx="4214842" cy="523220"/>
          </a:xfrm>
          <a:prstGeom prst="rect">
            <a:avLst/>
          </a:prstGeom>
          <a:solidFill>
            <a:schemeClr val="accent1">
              <a:alpha val="31000"/>
            </a:schemeClr>
          </a:solidFill>
          <a:scene3d>
            <a:camera prst="orthographicFront"/>
            <a:lightRig rig="two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Fizikai paraméterek: l,g,</a:t>
            </a:r>
            <a:r>
              <a:rPr lang="hu-HU" sz="2800" dirty="0" smtClean="0">
                <a:latin typeface="Symbol" pitchFamily="18" charset="2"/>
              </a:rPr>
              <a:t>p</a:t>
            </a:r>
            <a:endParaRPr lang="hu-HU" sz="2800" dirty="0"/>
          </a:p>
        </p:txBody>
      </p:sp>
      <p:sp>
        <p:nvSpPr>
          <p:cNvPr id="18" name="Lefelé nyíl 17"/>
          <p:cNvSpPr/>
          <p:nvPr/>
        </p:nvSpPr>
        <p:spPr>
          <a:xfrm>
            <a:off x="4572000" y="4429132"/>
            <a:ext cx="357190" cy="642942"/>
          </a:xfrm>
          <a:prstGeom prst="down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5214942" y="1477020"/>
            <a:ext cx="3357586" cy="523220"/>
          </a:xfrm>
          <a:prstGeom prst="rect">
            <a:avLst/>
          </a:prstGeom>
          <a:solidFill>
            <a:schemeClr val="accent1">
              <a:alpha val="31000"/>
            </a:schemeClr>
          </a:solidFill>
          <a:scene3d>
            <a:camera prst="orthographicFront"/>
            <a:lightRig rig="two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Szimuláció - jóslat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ingamozgás</a:t>
            </a:r>
            <a:endParaRPr lang="hu-HU" dirty="0"/>
          </a:p>
        </p:txBody>
      </p:sp>
      <p:pic>
        <p:nvPicPr>
          <p:cNvPr id="4" name="Kép 3" descr="grandclock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0306"/>
            <a:ext cx="523875" cy="1905000"/>
          </a:xfrm>
          <a:prstGeom prst="rect">
            <a:avLst/>
          </a:prstGeom>
        </p:spPr>
      </p:pic>
      <p:sp>
        <p:nvSpPr>
          <p:cNvPr id="5" name="Fánk 4"/>
          <p:cNvSpPr/>
          <p:nvPr/>
        </p:nvSpPr>
        <p:spPr>
          <a:xfrm>
            <a:off x="500034" y="1928802"/>
            <a:ext cx="3429024" cy="3429024"/>
          </a:xfrm>
          <a:prstGeom prst="donut">
            <a:avLst>
              <a:gd name="adj" fmla="val 691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714348" y="2143116"/>
            <a:ext cx="3000396" cy="3000396"/>
          </a:xfrm>
          <a:prstGeom prst="ellipse">
            <a:avLst/>
          </a:prstGeom>
          <a:solidFill>
            <a:schemeClr val="tx2">
              <a:lumMod val="90000"/>
              <a:alpha val="16000"/>
            </a:schemeClr>
          </a:solidFill>
          <a:scene3d>
            <a:camera prst="orthographicFront"/>
            <a:lightRig rig="fla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2226" name="Picture 2" descr="An animation of a pendulum showing the velocity and acceleration vectors (v and A).">
            <a:hlinkClick r:id="rId3" tooltip="An animation of a pendulum showing the velocity and acceleration vectors (v and A).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85992"/>
            <a:ext cx="2825757" cy="254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16" name="Balra-jobbra nyíl 15"/>
          <p:cNvSpPr/>
          <p:nvPr/>
        </p:nvSpPr>
        <p:spPr>
          <a:xfrm>
            <a:off x="4214810" y="3286124"/>
            <a:ext cx="1071570" cy="714380"/>
          </a:xfrm>
          <a:prstGeom prst="leftRightArrow">
            <a:avLst/>
          </a:prstGeom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4572000" y="4429132"/>
            <a:ext cx="357190" cy="642942"/>
          </a:xfrm>
          <a:prstGeom prst="down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5214942" y="1477020"/>
            <a:ext cx="3357586" cy="523220"/>
          </a:xfrm>
          <a:prstGeom prst="rect">
            <a:avLst/>
          </a:prstGeom>
          <a:solidFill>
            <a:schemeClr val="accent1">
              <a:alpha val="31000"/>
            </a:schemeClr>
          </a:solidFill>
          <a:scene3d>
            <a:camera prst="orthographicFront"/>
            <a:lightRig rig="two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Jóslat</a:t>
            </a:r>
            <a:endParaRPr lang="hu-HU" sz="2800" dirty="0"/>
          </a:p>
        </p:txBody>
      </p:sp>
      <p:pic>
        <p:nvPicPr>
          <p:cNvPr id="11" name="Picture 4" descr="T \approx 2\pi \sqrt\frac{\ell}{g}\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786454"/>
            <a:ext cx="895350" cy="476250"/>
          </a:xfrm>
          <a:prstGeom prst="rect">
            <a:avLst/>
          </a:prstGeom>
          <a:noFill/>
        </p:spPr>
      </p:pic>
      <p:pic>
        <p:nvPicPr>
          <p:cNvPr id="53250" name="Picture 2" descr="T = 2\pi \sqrt{\frac{l}{g}} \left ( 1 + \frac{1}{4} \cdot \sin^2 \frac{\theta_{max}}{2} + \frac{9}{64} \cdot \sin^4 \frac{\theta_{max}}{2} + \cdots \right )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357826"/>
            <a:ext cx="4324350" cy="485775"/>
          </a:xfrm>
          <a:prstGeom prst="rect">
            <a:avLst/>
          </a:prstGeom>
          <a:noFill/>
        </p:spPr>
      </p:pic>
      <p:pic>
        <p:nvPicPr>
          <p:cNvPr id="53252" name="Picture 4" descr="T = 2 \pi \sqrt{\frac{I} {mgL}}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6072206"/>
            <a:ext cx="1181100" cy="476250"/>
          </a:xfrm>
          <a:prstGeom prst="rect">
            <a:avLst/>
          </a:prstGeom>
          <a:noFill/>
        </p:spPr>
      </p:pic>
      <p:cxnSp>
        <p:nvCxnSpPr>
          <p:cNvPr id="15" name="Egyenes összekötő 14"/>
          <p:cNvCxnSpPr/>
          <p:nvPr/>
        </p:nvCxnSpPr>
        <p:spPr>
          <a:xfrm rot="16200000" flipH="1">
            <a:off x="2536017" y="5607859"/>
            <a:ext cx="928694" cy="8572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rot="5400000">
            <a:off x="2571736" y="5500702"/>
            <a:ext cx="1000132" cy="10001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300"/>
            <a:ext cx="9144000" cy="5184775"/>
          </a:xfrm>
          <a:prstGeom prst="rect">
            <a:avLst/>
          </a:prstGeom>
          <a:noFill/>
        </p:spPr>
      </p:pic>
      <p:pic>
        <p:nvPicPr>
          <p:cNvPr id="79876" name="Picture 4" descr="felul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02075"/>
            <a:ext cx="9220200" cy="2778125"/>
          </a:xfrm>
          <a:prstGeom prst="rect">
            <a:avLst/>
          </a:prstGeom>
          <a:noFill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177705" y="4214818"/>
            <a:ext cx="3182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sz="2800" b="1" dirty="0" smtClean="0">
                <a:solidFill>
                  <a:schemeClr val="accent3"/>
                </a:solidFill>
              </a:rPr>
              <a:t>Mire jó a fizika óra</a:t>
            </a:r>
            <a:r>
              <a:rPr lang="hu-HU" sz="3200" b="1" dirty="0" smtClean="0">
                <a:solidFill>
                  <a:schemeClr val="accent3"/>
                </a:solidFill>
              </a:rPr>
              <a:t>?</a:t>
            </a:r>
            <a:endParaRPr lang="hu-HU" sz="2800" b="1" dirty="0">
              <a:solidFill>
                <a:schemeClr val="accent3"/>
              </a:solidFill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90600" y="5349875"/>
            <a:ext cx="3153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Ravasz feladatok megoldására.</a:t>
            </a:r>
            <a:endParaRPr lang="hu-HU" dirty="0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90600" y="6049963"/>
            <a:ext cx="315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 smtClean="0"/>
              <a:t>A tanulóifjúság kínzására.</a:t>
            </a:r>
            <a:endParaRPr lang="hu-HU" dirty="0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500694" y="6000768"/>
            <a:ext cx="3535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A világ működésének megértésére.</a:t>
            </a:r>
            <a:endParaRPr lang="hu-HU" dirty="0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607050" y="5349875"/>
            <a:ext cx="111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u-HU" dirty="0" smtClean="0"/>
              <a:t>Semmire.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  <p:bldP spid="79880" grpId="0"/>
      <p:bldP spid="798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tudomány fejlődésének rövid története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810</TotalTime>
  <Words>636</Words>
  <PresentationFormat>Diavetítés a képernyőre (4:3 oldalarány)</PresentationFormat>
  <Paragraphs>207</Paragraphs>
  <Slides>50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Metró</vt:lpstr>
      <vt:lpstr>Virtuális Obszervatóriumok</vt:lpstr>
      <vt:lpstr>Az Univerzum rövid története: az atomoktól a csillagokig </vt:lpstr>
      <vt:lpstr>Honnan tudjuk mindezt? </vt:lpstr>
      <vt:lpstr>Példa: ingamozgás</vt:lpstr>
      <vt:lpstr>Példa: ingamozgás</vt:lpstr>
      <vt:lpstr>Példa: ingamozgás</vt:lpstr>
      <vt:lpstr>Példa: ingamozgás</vt:lpstr>
      <vt:lpstr>8. dia</vt:lpstr>
      <vt:lpstr>A tudomány fejlődésének rövid története</vt:lpstr>
      <vt:lpstr>Kezdetben</vt:lpstr>
      <vt:lpstr>Elmúlt századok: érzékszervek kiterjesztése </vt:lpstr>
      <vt:lpstr>Ma: elménk kiterjesztése</vt:lpstr>
      <vt:lpstr>A tudomány fejlődésének rövid története</vt:lpstr>
      <vt:lpstr>Példa észlelés: az univerzum térképe</vt:lpstr>
      <vt:lpstr>15. dia</vt:lpstr>
      <vt:lpstr>Sloan Digital Sky Survey : Galaxisok kora</vt:lpstr>
      <vt:lpstr>17. dia</vt:lpstr>
      <vt:lpstr>18. dia</vt:lpstr>
      <vt:lpstr>Sloan Digital Sky Survey : Galaxisok kora</vt:lpstr>
      <vt:lpstr>Távolságmérés a csillagászatban</vt:lpstr>
      <vt:lpstr>Kozmikus távolságok</vt:lpstr>
      <vt:lpstr>Parallaxis mérés</vt:lpstr>
      <vt:lpstr>Kozmikus távolságok</vt:lpstr>
      <vt:lpstr>24. dia</vt:lpstr>
      <vt:lpstr>25. dia</vt:lpstr>
      <vt:lpstr>26. dia</vt:lpstr>
      <vt:lpstr>Az Univerzum térképe</vt:lpstr>
      <vt:lpstr>28. dia</vt:lpstr>
      <vt:lpstr>Sloan Digital Sky Survey : Galaxisok kora</vt:lpstr>
      <vt:lpstr>30. dia</vt:lpstr>
      <vt:lpstr>31. dia</vt:lpstr>
      <vt:lpstr>SDSS: + meglepetések</vt:lpstr>
      <vt:lpstr>33. dia</vt:lpstr>
      <vt:lpstr>SDSS: + meglepetések</vt:lpstr>
      <vt:lpstr>35. dia</vt:lpstr>
      <vt:lpstr>SDSS: + meglepetések</vt:lpstr>
      <vt:lpstr>37. dia</vt:lpstr>
      <vt:lpstr>SDSS: + meglepetések</vt:lpstr>
      <vt:lpstr>39. dia</vt:lpstr>
      <vt:lpstr>40. dia</vt:lpstr>
      <vt:lpstr>41. dia</vt:lpstr>
      <vt:lpstr>42. dia</vt:lpstr>
      <vt:lpstr>Példa szimuláció: az univerzum modellje</vt:lpstr>
      <vt:lpstr>44. dia</vt:lpstr>
      <vt:lpstr>45. dia</vt:lpstr>
      <vt:lpstr>Új tudományos módszertan: Virtuális Obszervatóriumok</vt:lpstr>
      <vt:lpstr>Új tudományos módszertan: nem csak a csillagászatban</vt:lpstr>
      <vt:lpstr>48. dia</vt:lpstr>
      <vt:lpstr>Új tudományos módszertan: nem csak a csillagászatban</vt:lpstr>
      <vt:lpstr>Te is része lehetsz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Virtuális Obszervatóriumok</dc:title>
  <cp:lastModifiedBy>Csabai István</cp:lastModifiedBy>
  <cp:revision>50</cp:revision>
  <dcterms:modified xsi:type="dcterms:W3CDTF">2008-01-17T15:38:20Z</dcterms:modified>
</cp:coreProperties>
</file>